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72" r:id="rId2"/>
    <p:sldId id="257" r:id="rId3"/>
    <p:sldId id="258" r:id="rId4"/>
    <p:sldId id="259" r:id="rId5"/>
    <p:sldId id="273" r:id="rId6"/>
    <p:sldId id="274" r:id="rId7"/>
    <p:sldId id="275" r:id="rId8"/>
    <p:sldId id="261" r:id="rId9"/>
    <p:sldId id="267" r:id="rId10"/>
    <p:sldId id="268" r:id="rId11"/>
    <p:sldId id="270" r:id="rId12"/>
    <p:sldId id="260" r:id="rId13"/>
    <p:sldId id="266" r:id="rId14"/>
    <p:sldId id="276" r:id="rId15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305"/>
    <a:srgbClr val="FDD000"/>
    <a:srgbClr val="114A83"/>
    <a:srgbClr val="F5D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8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4" y="24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.0181514200485074"/>
                  <c:y val="0.00288646597470284"/>
                </c:manualLayout>
              </c:layout>
              <c:tx>
                <c:rich>
                  <a:bodyPr/>
                  <a:lstStyle/>
                  <a:p>
                    <a:fld id="{CD55E6AB-CEBB-406E-BC13-7375D2F3C02B}" type="VALUE">
                      <a:rPr lang="mr-IN" altLang="ko-KR" sz="1800" b="1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02C-45EC-89C1-8E9CF757CBE3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0118632975982334"/>
                  <c:y val="-1.05835863114179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801467688177476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144979360635004"/>
                  <c:y val="-5.291793155708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29486389443749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46361227600914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139270068170588"/>
                  <c:y val="-2.6458965778544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02C-45EC-89C1-8E9CF757C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부주의</c:v>
                </c:pt>
                <c:pt idx="1">
                  <c:v>전기적요인</c:v>
                </c:pt>
                <c:pt idx="2">
                  <c:v>미상</c:v>
                </c:pt>
                <c:pt idx="3">
                  <c:v>기계적요인</c:v>
                </c:pt>
                <c:pt idx="4">
                  <c:v>방화/의심</c:v>
                </c:pt>
                <c:pt idx="5">
                  <c:v>가스누출(폭발)</c:v>
                </c:pt>
                <c:pt idx="6">
                  <c:v>기타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0.544</c:v>
                </c:pt>
                <c:pt idx="1">
                  <c:v>0.219</c:v>
                </c:pt>
                <c:pt idx="2">
                  <c:v>0.111</c:v>
                </c:pt>
                <c:pt idx="3">
                  <c:v>0.054</c:v>
                </c:pt>
                <c:pt idx="4">
                  <c:v>0.04</c:v>
                </c:pt>
                <c:pt idx="5">
                  <c:v>0.0006</c:v>
                </c:pt>
                <c:pt idx="6">
                  <c:v>0.024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02C-45EC-89C1-8E9CF757CB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796564592"/>
        <c:axId val="1777853520"/>
      </c:barChart>
      <c:catAx>
        <c:axId val="1796564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7853520"/>
        <c:crosses val="autoZero"/>
        <c:auto val="1"/>
        <c:lblAlgn val="ctr"/>
        <c:lblOffset val="100"/>
        <c:noMultiLvlLbl val="0"/>
      </c:catAx>
      <c:valAx>
        <c:axId val="1777853520"/>
        <c:scaling>
          <c:orientation val="minMax"/>
        </c:scaling>
        <c:delete val="0"/>
        <c:axPos val="b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9656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D0F2-CC72-41C8-B974-2FA4D99C6B23}" type="datetimeFigureOut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2D43-BF35-44CC-816F-E61901634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0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0E07-1B96-4B8C-9E83-4BF9D7BA415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808C-68D9-430D-9D33-73FC2947682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681A-C4E5-44BB-B873-CE703F7CF6C9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B2F0-841C-4C7E-8811-105F189742E7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67FF-286D-4E00-91DA-0A015411515F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EBFD-9D3C-4CA0-B588-F5AF9968155E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551C-E170-4893-A57E-8BDA22D9D04F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F8290-804F-48B9-920C-B19DAD85650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C887-4868-43C4-AFD1-A0AEA60A37EF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1226-96D4-4921-8A83-0F02049325C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871C-EDFB-4D93-BDD1-B9F9E5F5F23A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378AD-02D1-4D0D-87B5-A5C8A8E81AE8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7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microsoft.com/office/2007/relationships/hdphoto" Target="../media/hdphoto5.wdp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5.jpe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3.png"/><Relationship Id="rId9" Type="http://schemas.microsoft.com/office/2007/relationships/hdphoto" Target="../media/hdphoto2.wdp"/><Relationship Id="rId10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8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2.wdp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microsoft.com/office/2007/relationships/hdphoto" Target="../media/hdphoto3.wdp"/><Relationship Id="rId7" Type="http://schemas.openxmlformats.org/officeDocument/2006/relationships/image" Target="../media/image6.png"/><Relationship Id="rId8" Type="http://schemas.microsoft.com/office/2007/relationships/hdphoto" Target="../media/hdphoto4.wdp"/><Relationship Id="rId9" Type="http://schemas.openxmlformats.org/officeDocument/2006/relationships/image" Target="../media/image2.png"/><Relationship Id="rId1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://www.firedata.go.kr/" TargetMode="External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://www.firedata.go.kr/" TargetMode="External"/><Relationship Id="rId8" Type="http://schemas.openxmlformats.org/officeDocument/2006/relationships/image" Target="../media/image18.png"/><Relationship Id="rId9" Type="http://schemas.openxmlformats.org/officeDocument/2006/relationships/image" Target="../media/image8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://www.firedata.go.kr/" TargetMode="External"/><Relationship Id="rId8" Type="http://schemas.openxmlformats.org/officeDocument/2006/relationships/chart" Target="../charts/chart1.xml"/><Relationship Id="rId9" Type="http://schemas.openxmlformats.org/officeDocument/2006/relationships/image" Target="../media/image8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eg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3.png"/><Relationship Id="rId9" Type="http://schemas.microsoft.com/office/2007/relationships/hdphoto" Target="../media/hdphoto2.wdp"/><Relationship Id="rId10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E1DFDA7B-8C07-40D7-A9FF-DEAF89440459}"/>
              </a:ext>
            </a:extLst>
          </p:cNvPr>
          <p:cNvSpPr/>
          <p:nvPr/>
        </p:nvSpPr>
        <p:spPr>
          <a:xfrm>
            <a:off x="-175407" y="2311960"/>
            <a:ext cx="59973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주택 화재의 원인과 초기진화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>
            <a:extLst>
              <a:ext uri="{FF2B5EF4-FFF2-40B4-BE49-F238E27FC236}">
                <a16:creationId xmlns=""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383209" y="1727129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=""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6027" y="1655561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3890538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2130719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=""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=""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BBA097E-4FE3-49C2-8005-4DA0953F0C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그림 4">
            <a:extLst>
              <a:ext uri="{FF2B5EF4-FFF2-40B4-BE49-F238E27FC236}">
                <a16:creationId xmlns="" xmlns:a16="http://schemas.microsoft.com/office/drawing/2014/main" id="{449B537E-F612-4FBF-85E5-A0A8D09AEE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0" name="그림 5">
            <a:extLst>
              <a:ext uri="{FF2B5EF4-FFF2-40B4-BE49-F238E27FC236}">
                <a16:creationId xmlns="" xmlns:a16="http://schemas.microsoft.com/office/drawing/2014/main" id="{80DCE07A-70C2-4A06-9E80-38FA599B8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58095D-F2BB-44FC-9035-5C0B66A4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6" name="직사각형 8">
            <a:extLst>
              <a:ext uri="{FF2B5EF4-FFF2-40B4-BE49-F238E27FC236}">
                <a16:creationId xmlns="" xmlns:a16="http://schemas.microsoft.com/office/drawing/2014/main" id="{09F72ED9-0B20-4A7A-B54B-382C3D59E744}"/>
              </a:ext>
            </a:extLst>
          </p:cNvPr>
          <p:cNvSpPr/>
          <p:nvPr/>
        </p:nvSpPr>
        <p:spPr>
          <a:xfrm>
            <a:off x="885906" y="331213"/>
            <a:ext cx="7572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연소와 소화의 원리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258CF0D-9B59-4A17-91FE-4308EC8A51BE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BFFEF282-3E87-4D3E-82ED-432B9E7DDCAC}"/>
              </a:ext>
            </a:extLst>
          </p:cNvPr>
          <p:cNvSpPr/>
          <p:nvPr/>
        </p:nvSpPr>
        <p:spPr>
          <a:xfrm>
            <a:off x="2133926" y="3174677"/>
            <a:ext cx="1684695" cy="859637"/>
          </a:xfrm>
          <a:prstGeom prst="ellipse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FDD000"/>
                </a:solidFill>
                <a:latin typeface="+mn-ea"/>
              </a:rPr>
              <a:t>가연성 물질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="" xmlns:a16="http://schemas.microsoft.com/office/drawing/2014/main" id="{A72D0A56-8350-4D43-8608-62840CBF1AD0}"/>
              </a:ext>
            </a:extLst>
          </p:cNvPr>
          <p:cNvSpPr/>
          <p:nvPr/>
        </p:nvSpPr>
        <p:spPr>
          <a:xfrm>
            <a:off x="1340151" y="4609966"/>
            <a:ext cx="1423542" cy="813174"/>
          </a:xfrm>
          <a:prstGeom prst="ellipse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114A83"/>
                </a:solidFill>
                <a:latin typeface="+mn-ea"/>
              </a:rPr>
              <a:t>산소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AD28A1BD-779D-4173-AEF2-C378093A252F}"/>
              </a:ext>
            </a:extLst>
          </p:cNvPr>
          <p:cNvSpPr/>
          <p:nvPr/>
        </p:nvSpPr>
        <p:spPr>
          <a:xfrm>
            <a:off x="3132536" y="4677254"/>
            <a:ext cx="1460108" cy="745886"/>
          </a:xfrm>
          <a:prstGeom prst="ellipse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불씨</a:t>
            </a:r>
          </a:p>
        </p:txBody>
      </p:sp>
      <p:sp>
        <p:nvSpPr>
          <p:cNvPr id="16" name="더하기 기호 15">
            <a:extLst>
              <a:ext uri="{FF2B5EF4-FFF2-40B4-BE49-F238E27FC236}">
                <a16:creationId xmlns="" xmlns:a16="http://schemas.microsoft.com/office/drawing/2014/main" id="{2C1A5DD8-6734-4AD1-8BD0-2F963B928157}"/>
              </a:ext>
            </a:extLst>
          </p:cNvPr>
          <p:cNvSpPr/>
          <p:nvPr/>
        </p:nvSpPr>
        <p:spPr>
          <a:xfrm>
            <a:off x="2735314" y="4167815"/>
            <a:ext cx="515474" cy="515472"/>
          </a:xfrm>
          <a:prstGeom prst="mathPlus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+mn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3ACA88E1-D197-415F-8EF9-740326D3D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75" y="3977877"/>
            <a:ext cx="740252" cy="599250"/>
          </a:xfrm>
          <a:prstGeom prst="rect">
            <a:avLst/>
          </a:prstGeom>
          <a:effectLst>
            <a:glow rad="127000">
              <a:schemeClr val="accent1">
                <a:alpha val="29000"/>
              </a:schemeClr>
            </a:glow>
          </a:effectLst>
        </p:spPr>
      </p:pic>
      <p:sp>
        <p:nvSpPr>
          <p:cNvPr id="25" name="타원 24">
            <a:extLst>
              <a:ext uri="{FF2B5EF4-FFF2-40B4-BE49-F238E27FC236}">
                <a16:creationId xmlns="" xmlns:a16="http://schemas.microsoft.com/office/drawing/2014/main" id="{156A4547-E485-438C-B9C3-963C98C10702}"/>
              </a:ext>
            </a:extLst>
          </p:cNvPr>
          <p:cNvSpPr/>
          <p:nvPr/>
        </p:nvSpPr>
        <p:spPr>
          <a:xfrm>
            <a:off x="6079228" y="3241412"/>
            <a:ext cx="2844534" cy="2073981"/>
          </a:xfrm>
          <a:prstGeom prst="ellipse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3200" b="1" dirty="0">
                <a:solidFill>
                  <a:srgbClr val="FF0000"/>
                </a:solidFill>
                <a:latin typeface="+mn-ea"/>
              </a:rPr>
              <a:t>산화반응</a:t>
            </a:r>
            <a:endParaRPr lang="en-US" altLang="ko-KR" sz="3200" b="1" dirty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2200" b="1" dirty="0">
                <a:solidFill>
                  <a:schemeClr val="tx1"/>
                </a:solidFill>
                <a:latin typeface="+mn-ea"/>
              </a:rPr>
              <a:t>열 </a:t>
            </a:r>
            <a:r>
              <a:rPr lang="en-US" altLang="ko-KR" sz="2200" b="1" dirty="0">
                <a:solidFill>
                  <a:schemeClr val="tx1"/>
                </a:solidFill>
                <a:latin typeface="+mn-ea"/>
              </a:rPr>
              <a:t>+ </a:t>
            </a:r>
            <a:r>
              <a:rPr lang="ko-KR" altLang="en-US" sz="2200" b="1" dirty="0">
                <a:solidFill>
                  <a:schemeClr val="tx1"/>
                </a:solidFill>
                <a:latin typeface="+mn-ea"/>
              </a:rPr>
              <a:t>빛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="" xmlns:a16="http://schemas.microsoft.com/office/drawing/2014/main" id="{04F38695-C7B9-4D5B-A332-1C0F46B79947}"/>
              </a:ext>
            </a:extLst>
          </p:cNvPr>
          <p:cNvSpPr/>
          <p:nvPr/>
        </p:nvSpPr>
        <p:spPr>
          <a:xfrm>
            <a:off x="1232142" y="2994908"/>
            <a:ext cx="3488266" cy="272725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305AF966-C905-47A7-A8C1-3AECFC1AEDE0}"/>
              </a:ext>
            </a:extLst>
          </p:cNvPr>
          <p:cNvSpPr/>
          <p:nvPr/>
        </p:nvSpPr>
        <p:spPr>
          <a:xfrm>
            <a:off x="4122012" y="1425623"/>
            <a:ext cx="196956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“ </a:t>
            </a:r>
            <a:r>
              <a:rPr lang="ko-KR" altLang="en-US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연소의 </a:t>
            </a:r>
            <a:r>
              <a:rPr lang="en-US" altLang="ko-KR" sz="2000" b="1" spc="-150" dirty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2000" b="1" spc="-150" dirty="0">
                <a:solidFill>
                  <a:srgbClr val="FF0000"/>
                </a:solidFill>
                <a:latin typeface="+mn-ea"/>
              </a:rPr>
              <a:t>요소</a:t>
            </a:r>
            <a:r>
              <a:rPr lang="ko-KR" altLang="en-US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“</a:t>
            </a:r>
            <a:endParaRPr lang="ko-KR" altLang="en-US" sz="2000" b="1" spc="-150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58360" y="1893064"/>
            <a:ext cx="7766649" cy="82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1600" b="1" kern="0" spc="-30" dirty="0">
                <a:solidFill>
                  <a:srgbClr val="000000"/>
                </a:solidFill>
                <a:latin typeface="+mn-ea"/>
              </a:rPr>
              <a:t>불이 나는 것은 불에 잘 타는 </a:t>
            </a:r>
            <a:r>
              <a:rPr lang="ko-KR" altLang="en-US" sz="1600" b="1" kern="0" spc="-30" dirty="0">
                <a:solidFill>
                  <a:srgbClr val="FF0000"/>
                </a:solidFill>
                <a:latin typeface="+mn-ea"/>
              </a:rPr>
              <a:t>가연성 물질</a:t>
            </a:r>
            <a:r>
              <a:rPr lang="ko-KR" altLang="en-US" sz="1600" b="1" kern="0" spc="-30" dirty="0">
                <a:solidFill>
                  <a:srgbClr val="000000"/>
                </a:solidFill>
                <a:latin typeface="+mn-ea"/>
              </a:rPr>
              <a:t>이 공기중의 산소와 불씨가 만나 급격하게 열과 빛을 내는 산화반응 현상으로 가연물</a:t>
            </a:r>
            <a:r>
              <a:rPr lang="en-US" altLang="ko-KR" sz="1600" b="1" kern="0" spc="-3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600" b="1" kern="0" spc="-30" dirty="0">
                <a:solidFill>
                  <a:srgbClr val="000000"/>
                </a:solidFill>
                <a:latin typeface="+mn-ea"/>
              </a:rPr>
              <a:t>산소</a:t>
            </a:r>
            <a:r>
              <a:rPr lang="en-US" altLang="ko-KR" sz="1600" b="1" kern="0" spc="-3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600" b="1" kern="0" spc="-30" dirty="0">
                <a:solidFill>
                  <a:srgbClr val="000000"/>
                </a:solidFill>
                <a:latin typeface="+mn-ea"/>
              </a:rPr>
              <a:t>열 이 </a:t>
            </a:r>
            <a:r>
              <a:rPr lang="en-US" altLang="ko-KR" sz="1600" b="1" kern="0" spc="-30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sz="1600" b="1" kern="0" spc="-30" dirty="0">
                <a:solidFill>
                  <a:srgbClr val="000000"/>
                </a:solidFill>
                <a:latin typeface="+mn-ea"/>
              </a:rPr>
              <a:t>가지 요소가 있어야만 연소 </a:t>
            </a:r>
            <a:endParaRPr lang="ko-KR" altLang="en-US" sz="1600" b="1" kern="0" spc="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20" name="그룹 6">
            <a:extLst>
              <a:ext uri="{FF2B5EF4-FFF2-40B4-BE49-F238E27FC236}">
                <a16:creationId xmlns="" xmlns:a16="http://schemas.microsoft.com/office/drawing/2014/main" id="{B466210C-FF46-4443-8FB1-DC65D978EFC3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>
              <a:extLst>
                <a:ext uri="{FF2B5EF4-FFF2-40B4-BE49-F238E27FC236}">
                  <a16:creationId xmlns="" xmlns:a16="http://schemas.microsoft.com/office/drawing/2014/main" id="{C3C6AD30-F418-4240-9E37-0DDD9376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2" name="그림 19">
              <a:extLst>
                <a:ext uri="{FF2B5EF4-FFF2-40B4-BE49-F238E27FC236}">
                  <a16:creationId xmlns="" xmlns:a16="http://schemas.microsoft.com/office/drawing/2014/main" id="{21B24728-989C-4B8D-93A3-DC185466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3" name="그림 17">
            <a:extLst>
              <a:ext uri="{FF2B5EF4-FFF2-40B4-BE49-F238E27FC236}">
                <a16:creationId xmlns="" xmlns:a16="http://schemas.microsoft.com/office/drawing/2014/main" id="{68B628AB-46BB-4633-9573-9378D25A0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>
            <a:extLst>
              <a:ext uri="{FF2B5EF4-FFF2-40B4-BE49-F238E27FC236}">
                <a16:creationId xmlns="" xmlns:a16="http://schemas.microsoft.com/office/drawing/2014/main" id="{F7879BB9-3304-4103-96D3-A839EA26F74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E59D2FF7-EC25-4104-A529-14369E3343F5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2" name="직사각형 1">
              <a:extLst>
                <a:ext uri="{FF2B5EF4-FFF2-40B4-BE49-F238E27FC236}">
                  <a16:creationId xmlns="" xmlns:a16="http://schemas.microsoft.com/office/drawing/2014/main" id="{51349D37-80D3-4E3F-82A3-B33A2519B73D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12">
              <a:extLst>
                <a:ext uri="{FF2B5EF4-FFF2-40B4-BE49-F238E27FC236}">
                  <a16:creationId xmlns="" xmlns:a16="http://schemas.microsoft.com/office/drawing/2014/main" id="{666B2F56-6B04-4F55-9ADB-D1C4157E8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4" name="그림 15">
              <a:extLst>
                <a:ext uri="{FF2B5EF4-FFF2-40B4-BE49-F238E27FC236}">
                  <a16:creationId xmlns="" xmlns:a16="http://schemas.microsoft.com/office/drawing/2014/main" id="{65D55A85-BBF9-444E-9AE8-59D96DE8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5" name="Slide Number Placeholder 1">
            <a:extLst>
              <a:ext uri="{FF2B5EF4-FFF2-40B4-BE49-F238E27FC236}">
                <a16:creationId xmlns="" xmlns:a16="http://schemas.microsoft.com/office/drawing/2014/main" id="{C73261B5-646D-4865-B28F-4C434C8BAE20}"/>
              </a:ext>
            </a:extLst>
          </p:cNvPr>
          <p:cNvSpPr txBox="1">
            <a:spLocks/>
          </p:cNvSpPr>
          <p:nvPr/>
        </p:nvSpPr>
        <p:spPr>
          <a:xfrm>
            <a:off x="3138939" y="6397416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202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  <p:bldP spid="16" grpId="0" animBg="1"/>
      <p:bldP spid="25" grpId="0" animBg="1"/>
      <p:bldP spid="3" grpId="0" animBg="1"/>
      <p:bldP spid="2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5805B8B-0774-4F41-AAC1-1C4299FBB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b="1">
              <a:latin typeface="+mn-ea"/>
            </a:endParaRPr>
          </a:p>
        </p:txBody>
      </p:sp>
      <p:pic>
        <p:nvPicPr>
          <p:cNvPr id="1025" name="_x376778704" descr="EMB000010c435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31" y="1871612"/>
            <a:ext cx="5050388" cy="3186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직사각형 6"/>
          <p:cNvSpPr/>
          <p:nvPr/>
        </p:nvSpPr>
        <p:spPr>
          <a:xfrm>
            <a:off x="-1153660" y="5059929"/>
            <a:ext cx="989719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algn="ctr" fontAlgn="base">
              <a:lnSpc>
                <a:spcPct val="160000"/>
              </a:lnSpc>
            </a:pP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산소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연료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열 중에서 </a:t>
            </a:r>
            <a:r>
              <a:rPr lang="ko-KR" altLang="en-US" sz="2400" b="1" kern="0" dirty="0">
                <a:solidFill>
                  <a:srgbClr val="FF0000"/>
                </a:solidFill>
                <a:latin typeface="+mn-ea"/>
              </a:rPr>
              <a:t>한가지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만 </a:t>
            </a:r>
            <a:r>
              <a:rPr lang="ko-KR" altLang="en-US" sz="2400" b="1" kern="0" dirty="0">
                <a:solidFill>
                  <a:srgbClr val="FF0000"/>
                </a:solidFill>
                <a:latin typeface="+mn-ea"/>
              </a:rPr>
              <a:t>제거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하면 불이 꺼짐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!</a:t>
            </a:r>
            <a:endParaRPr lang="ko-KR" altLang="en-US" sz="14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직사각형 8">
            <a:extLst>
              <a:ext uri="{FF2B5EF4-FFF2-40B4-BE49-F238E27FC236}">
                <a16:creationId xmlns="" xmlns:a16="http://schemas.microsoft.com/office/drawing/2014/main" id="{1157F1FF-9A39-4608-87FD-69F443698299}"/>
              </a:ext>
            </a:extLst>
          </p:cNvPr>
          <p:cNvSpPr/>
          <p:nvPr/>
        </p:nvSpPr>
        <p:spPr>
          <a:xfrm>
            <a:off x="899158" y="331213"/>
            <a:ext cx="7572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연소와 소화의 원리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7B8ED3A-A69A-44A1-B454-E474CE47BC1D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12" name="그룹 6">
            <a:extLst>
              <a:ext uri="{FF2B5EF4-FFF2-40B4-BE49-F238E27FC236}">
                <a16:creationId xmlns="" xmlns:a16="http://schemas.microsoft.com/office/drawing/2014/main" id="{E68F493A-9046-45B8-BC96-320863C31181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4" name="그림 18">
              <a:extLst>
                <a:ext uri="{FF2B5EF4-FFF2-40B4-BE49-F238E27FC236}">
                  <a16:creationId xmlns="" xmlns:a16="http://schemas.microsoft.com/office/drawing/2014/main" id="{795913D1-C6E0-4D18-8F5D-0D3BD7F7B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5" name="그림 19">
              <a:extLst>
                <a:ext uri="{FF2B5EF4-FFF2-40B4-BE49-F238E27FC236}">
                  <a16:creationId xmlns="" xmlns:a16="http://schemas.microsoft.com/office/drawing/2014/main" id="{FCD854CA-661A-432B-9343-E5609742A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424037CE-6904-439D-A08C-BF7829B5F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A2FBE612-5152-4523-8B3E-E0FF26E45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FA32F84-F3E2-44CA-BFF8-7B067386A85A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3" name="직사각형 1">
              <a:extLst>
                <a:ext uri="{FF2B5EF4-FFF2-40B4-BE49-F238E27FC236}">
                  <a16:creationId xmlns="" xmlns:a16="http://schemas.microsoft.com/office/drawing/2014/main" id="{802D514F-3304-459B-B080-E3684B7E8DFC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12">
              <a:extLst>
                <a:ext uri="{FF2B5EF4-FFF2-40B4-BE49-F238E27FC236}">
                  <a16:creationId xmlns="" xmlns:a16="http://schemas.microsoft.com/office/drawing/2014/main" id="{0757B068-2AFA-4F2D-8424-A8B1BAEBF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5" name="그림 15">
              <a:extLst>
                <a:ext uri="{FF2B5EF4-FFF2-40B4-BE49-F238E27FC236}">
                  <a16:creationId xmlns="" xmlns:a16="http://schemas.microsoft.com/office/drawing/2014/main" id="{D33C34B6-B174-48FC-A76E-C22A672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6" name="Slide Number Placeholder 1">
            <a:extLst>
              <a:ext uri="{FF2B5EF4-FFF2-40B4-BE49-F238E27FC236}">
                <a16:creationId xmlns="" xmlns:a16="http://schemas.microsoft.com/office/drawing/2014/main" id="{81B4476D-A519-4ECA-9ED5-43E8187BB682}"/>
              </a:ext>
            </a:extLst>
          </p:cNvPr>
          <p:cNvSpPr txBox="1">
            <a:spLocks/>
          </p:cNvSpPr>
          <p:nvPr/>
        </p:nvSpPr>
        <p:spPr>
          <a:xfrm>
            <a:off x="2837170" y="6404625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0" name="직사각형 4">
            <a:extLst>
              <a:ext uri="{FF2B5EF4-FFF2-40B4-BE49-F238E27FC236}">
                <a16:creationId xmlns="" xmlns:a16="http://schemas.microsoft.com/office/drawing/2014/main" id="{EDC27651-B797-4B74-91FA-773458F2D5F4}"/>
              </a:ext>
            </a:extLst>
          </p:cNvPr>
          <p:cNvSpPr/>
          <p:nvPr/>
        </p:nvSpPr>
        <p:spPr>
          <a:xfrm>
            <a:off x="1577129" y="1585606"/>
            <a:ext cx="6894875" cy="4159088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305AF966-C905-47A7-A8C1-3AECFC1AEDE0}"/>
              </a:ext>
            </a:extLst>
          </p:cNvPr>
          <p:cNvSpPr/>
          <p:nvPr/>
        </p:nvSpPr>
        <p:spPr>
          <a:xfrm>
            <a:off x="4031479" y="1342581"/>
            <a:ext cx="200446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“ </a:t>
            </a:r>
            <a:r>
              <a:rPr lang="ko-KR" altLang="en-US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소화 </a:t>
            </a:r>
            <a:r>
              <a:rPr lang="en-US" altLang="ko-KR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“</a:t>
            </a:r>
            <a:endParaRPr lang="ko-KR" altLang="en-US" sz="2000" b="1" spc="-150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83724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F1514A-BE37-4D9F-BCB6-3DB54DF9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7" name="직사각형 8">
            <a:extLst>
              <a:ext uri="{FF2B5EF4-FFF2-40B4-BE49-F238E27FC236}">
                <a16:creationId xmlns="" xmlns:a16="http://schemas.microsoft.com/office/drawing/2014/main" id="{4C08DC6E-63FF-4472-9CB3-BCFD9A05C055}"/>
              </a:ext>
            </a:extLst>
          </p:cNvPr>
          <p:cNvSpPr/>
          <p:nvPr/>
        </p:nvSpPr>
        <p:spPr>
          <a:xfrm>
            <a:off x="900068" y="316897"/>
            <a:ext cx="7572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연소와 소화의 원리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2856007-F93D-42EA-BF61-FD83195AA02F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pic>
        <p:nvPicPr>
          <p:cNvPr id="6" name="그림 5" descr="앉아있는, 컴퓨터, 키보드, 검은색이(가) 표시된 사진&#10;&#10;자동 생성된 설명">
            <a:extLst>
              <a:ext uri="{FF2B5EF4-FFF2-40B4-BE49-F238E27FC236}">
                <a16:creationId xmlns="" xmlns:a16="http://schemas.microsoft.com/office/drawing/2014/main" id="{9BB40BC8-8084-4325-B958-3FA7091F8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3" y="1572657"/>
            <a:ext cx="2920179" cy="145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 descr="컵, 테이블, 실내, 블렌더이(가) 표시된 사진&#10;&#10;자동 생성된 설명">
            <a:extLst>
              <a:ext uri="{FF2B5EF4-FFF2-40B4-BE49-F238E27FC236}">
                <a16:creationId xmlns="" xmlns:a16="http://schemas.microsoft.com/office/drawing/2014/main" id="{83E031E4-848A-49C9-BB86-79D7006B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4" y="3235513"/>
            <a:ext cx="2920179" cy="145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 descr="실내, 컵, 유리, 스푼이(가) 표시된 사진&#10;&#10;자동 생성된 설명">
            <a:extLst>
              <a:ext uri="{FF2B5EF4-FFF2-40B4-BE49-F238E27FC236}">
                <a16:creationId xmlns="" xmlns:a16="http://schemas.microsoft.com/office/drawing/2014/main" id="{CD0F004E-4C66-4277-9F2B-A393E2D71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3" y="4898369"/>
            <a:ext cx="2920179" cy="145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" name="그룹 32">
            <a:extLst>
              <a:ext uri="{FF2B5EF4-FFF2-40B4-BE49-F238E27FC236}">
                <a16:creationId xmlns="" xmlns:a16="http://schemas.microsoft.com/office/drawing/2014/main" id="{DBDEF0B9-75BD-4E8A-8E0A-0AD3E7B64268}"/>
              </a:ext>
            </a:extLst>
          </p:cNvPr>
          <p:cNvGrpSpPr/>
          <p:nvPr/>
        </p:nvGrpSpPr>
        <p:grpSpPr>
          <a:xfrm>
            <a:off x="4491567" y="1394833"/>
            <a:ext cx="3881967" cy="743743"/>
            <a:chOff x="1214967" y="3211052"/>
            <a:chExt cx="3881967" cy="743743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9FFA616-0C93-422B-BF87-43AB44E3E3BC}"/>
                </a:ext>
              </a:extLst>
            </p:cNvPr>
            <p:cNvSpPr txBox="1"/>
            <p:nvPr/>
          </p:nvSpPr>
          <p:spPr>
            <a:xfrm>
              <a:off x="1727200" y="3400797"/>
              <a:ext cx="33697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b="1" dirty="0" err="1">
                  <a:solidFill>
                    <a:srgbClr val="002060"/>
                  </a:solidFill>
                  <a:latin typeface="+mn-ea"/>
                </a:rPr>
                <a:t>제거소화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(</a:t>
              </a:r>
              <a:r>
                <a:rPr lang="ko-KR" altLang="en-US" sz="2000" b="1" dirty="0" err="1">
                  <a:solidFill>
                    <a:srgbClr val="002060"/>
                  </a:solidFill>
                  <a:latin typeface="+mn-ea"/>
                </a:rPr>
                <a:t>제거실험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)</a:t>
              </a:r>
              <a:endParaRPr lang="ko-KR" altLang="en-US" sz="2000" b="1" dirty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5AF6624-C603-47A9-A4F9-08A68C4016E0}"/>
                </a:ext>
              </a:extLst>
            </p:cNvPr>
            <p:cNvSpPr txBox="1"/>
            <p:nvPr/>
          </p:nvSpPr>
          <p:spPr>
            <a:xfrm>
              <a:off x="1214967" y="3211052"/>
              <a:ext cx="512234" cy="69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3000" b="1" spc="-150" dirty="0">
                  <a:solidFill>
                    <a:schemeClr val="accent2"/>
                  </a:solidFill>
                  <a:latin typeface="+mn-ea"/>
                </a:rPr>
                <a:t>1.</a:t>
              </a:r>
              <a:endParaRPr lang="ko-KR" altLang="en-US" sz="3000" b="1" spc="-15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="" xmlns:a16="http://schemas.microsoft.com/office/drawing/2014/main" id="{A8C04F28-5102-4024-A71D-E12D6467D348}"/>
              </a:ext>
            </a:extLst>
          </p:cNvPr>
          <p:cNvGrpSpPr/>
          <p:nvPr/>
        </p:nvGrpSpPr>
        <p:grpSpPr>
          <a:xfrm>
            <a:off x="4491567" y="3003615"/>
            <a:ext cx="3881967" cy="743743"/>
            <a:chOff x="1214967" y="3211052"/>
            <a:chExt cx="3881967" cy="743743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66AEA9CF-34EB-4F94-805A-D603462B0CB0}"/>
                </a:ext>
              </a:extLst>
            </p:cNvPr>
            <p:cNvSpPr txBox="1"/>
            <p:nvPr/>
          </p:nvSpPr>
          <p:spPr>
            <a:xfrm>
              <a:off x="1727200" y="3400797"/>
              <a:ext cx="33697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b="1" dirty="0" err="1">
                  <a:solidFill>
                    <a:srgbClr val="002060"/>
                  </a:solidFill>
                  <a:latin typeface="+mn-ea"/>
                </a:rPr>
                <a:t>질식소화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(</a:t>
              </a:r>
              <a:r>
                <a:rPr lang="ko-KR" altLang="en-US" sz="2000" b="1" dirty="0" err="1">
                  <a:solidFill>
                    <a:srgbClr val="002060"/>
                  </a:solidFill>
                  <a:latin typeface="+mn-ea"/>
                </a:rPr>
                <a:t>뚜껑덮기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)</a:t>
              </a:r>
              <a:endParaRPr lang="ko-KR" altLang="en-US" sz="2000" b="1" dirty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D530A872-9590-4CB8-881E-D941E1B597AA}"/>
                </a:ext>
              </a:extLst>
            </p:cNvPr>
            <p:cNvSpPr txBox="1"/>
            <p:nvPr/>
          </p:nvSpPr>
          <p:spPr>
            <a:xfrm>
              <a:off x="1214967" y="3211052"/>
              <a:ext cx="512234" cy="69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3000" b="1" spc="-150" dirty="0">
                  <a:solidFill>
                    <a:schemeClr val="accent2"/>
                  </a:solidFill>
                  <a:latin typeface="+mn-ea"/>
                </a:rPr>
                <a:t>2.</a:t>
              </a:r>
              <a:endParaRPr lang="ko-KR" altLang="en-US" sz="3000" b="1" spc="-15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="" xmlns:a16="http://schemas.microsoft.com/office/drawing/2014/main" id="{5882C134-0D1D-4DC3-B882-DF13F982355F}"/>
              </a:ext>
            </a:extLst>
          </p:cNvPr>
          <p:cNvGrpSpPr/>
          <p:nvPr/>
        </p:nvGrpSpPr>
        <p:grpSpPr>
          <a:xfrm>
            <a:off x="4491567" y="4601938"/>
            <a:ext cx="3881967" cy="743743"/>
            <a:chOff x="1214967" y="3211052"/>
            <a:chExt cx="3881967" cy="743743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16035AD-1622-4545-93FF-217B4CE46075}"/>
                </a:ext>
              </a:extLst>
            </p:cNvPr>
            <p:cNvSpPr txBox="1"/>
            <p:nvPr/>
          </p:nvSpPr>
          <p:spPr>
            <a:xfrm>
              <a:off x="1727200" y="3400797"/>
              <a:ext cx="33697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b="1" dirty="0" err="1">
                  <a:solidFill>
                    <a:srgbClr val="002060"/>
                  </a:solidFill>
                  <a:latin typeface="+mn-ea"/>
                </a:rPr>
                <a:t>냉각소화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(</a:t>
              </a:r>
              <a:r>
                <a:rPr lang="ko-KR" altLang="en-US" sz="2000" b="1" dirty="0">
                  <a:solidFill>
                    <a:srgbClr val="002060"/>
                  </a:solidFill>
                  <a:latin typeface="+mn-ea"/>
                </a:rPr>
                <a:t>찬물 붓기</a:t>
              </a:r>
              <a:r>
                <a:rPr lang="en-US" altLang="ko-KR" sz="2000" b="1" dirty="0">
                  <a:solidFill>
                    <a:srgbClr val="002060"/>
                  </a:solidFill>
                  <a:latin typeface="+mn-ea"/>
                </a:rPr>
                <a:t>)</a:t>
              </a:r>
              <a:endParaRPr lang="ko-KR" altLang="en-US" sz="2000" b="1" dirty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4612140-40AD-4080-9F3C-928736789797}"/>
                </a:ext>
              </a:extLst>
            </p:cNvPr>
            <p:cNvSpPr txBox="1"/>
            <p:nvPr/>
          </p:nvSpPr>
          <p:spPr>
            <a:xfrm>
              <a:off x="1214967" y="3211052"/>
              <a:ext cx="512234" cy="69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3000" b="1" spc="-150" dirty="0">
                  <a:solidFill>
                    <a:schemeClr val="accent2"/>
                  </a:solidFill>
                  <a:latin typeface="+mn-ea"/>
                </a:rPr>
                <a:t>3.</a:t>
              </a:r>
              <a:endParaRPr lang="ko-KR" altLang="en-US" sz="3000" b="1" spc="-15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8339163-2E0F-4C63-8BE0-D77294BD2AF5}"/>
              </a:ext>
            </a:extLst>
          </p:cNvPr>
          <p:cNvSpPr txBox="1"/>
          <p:nvPr/>
        </p:nvSpPr>
        <p:spPr>
          <a:xfrm>
            <a:off x="5033312" y="1970474"/>
            <a:ext cx="4130582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음식물 조리 중 가스레인지에서 불이 나면 </a:t>
            </a:r>
            <a:r>
              <a:rPr lang="en-US" altLang="ko-KR" sz="1400" b="1" dirty="0">
                <a:latin typeface="+mn-ea"/>
              </a:rPr>
              <a:t/>
            </a:r>
            <a:br>
              <a:rPr lang="en-US" altLang="ko-KR" sz="1400" b="1" dirty="0">
                <a:latin typeface="+mn-ea"/>
              </a:rPr>
            </a:br>
            <a:r>
              <a:rPr lang="ko-KR" altLang="en-US" sz="1400" b="1" dirty="0">
                <a:latin typeface="+mn-ea"/>
              </a:rPr>
              <a:t>가장 먼저 가스레인지 스위치를 꺼서 가스를 차단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C773B84-3B34-4234-9410-C382FAE4C824}"/>
              </a:ext>
            </a:extLst>
          </p:cNvPr>
          <p:cNvSpPr txBox="1"/>
          <p:nvPr/>
        </p:nvSpPr>
        <p:spPr>
          <a:xfrm>
            <a:off x="5033312" y="3669859"/>
            <a:ext cx="4130582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냄비에 불이 붙었다면 뚜껑을 덮어서 산소를 차단하면 불이 확산하지 못하고 꺼짐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BBEF17E-C9F4-4431-B66D-91D3F395F5AA}"/>
              </a:ext>
            </a:extLst>
          </p:cNvPr>
          <p:cNvSpPr txBox="1"/>
          <p:nvPr/>
        </p:nvSpPr>
        <p:spPr>
          <a:xfrm>
            <a:off x="5033312" y="5229683"/>
            <a:ext cx="4130582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활활타는 나무장작에 물을 부어 끄는 것은 열을 식혀 끄는 냉각소화의 원리</a:t>
            </a:r>
          </a:p>
        </p:txBody>
      </p:sp>
      <p:grpSp>
        <p:nvGrpSpPr>
          <p:cNvPr id="24" name="그룹 6">
            <a:extLst>
              <a:ext uri="{FF2B5EF4-FFF2-40B4-BE49-F238E27FC236}">
                <a16:creationId xmlns="" xmlns:a16="http://schemas.microsoft.com/office/drawing/2014/main" id="{2B33D14D-6AFF-4BC4-A953-9484C11FB3E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5" name="그림 18">
              <a:extLst>
                <a:ext uri="{FF2B5EF4-FFF2-40B4-BE49-F238E27FC236}">
                  <a16:creationId xmlns="" xmlns:a16="http://schemas.microsoft.com/office/drawing/2014/main" id="{948AC480-AF45-4395-B887-1C6525950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9" name="그림 19">
              <a:extLst>
                <a:ext uri="{FF2B5EF4-FFF2-40B4-BE49-F238E27FC236}">
                  <a16:creationId xmlns="" xmlns:a16="http://schemas.microsoft.com/office/drawing/2014/main" id="{DDF6B795-5272-4FB7-9952-A0455979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0" name="그림 17">
            <a:extLst>
              <a:ext uri="{FF2B5EF4-FFF2-40B4-BE49-F238E27FC236}">
                <a16:creationId xmlns="" xmlns:a16="http://schemas.microsoft.com/office/drawing/2014/main" id="{C21575F0-B685-4BEA-AF2F-C2C307133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1" name="그림 18">
            <a:extLst>
              <a:ext uri="{FF2B5EF4-FFF2-40B4-BE49-F238E27FC236}">
                <a16:creationId xmlns="" xmlns:a16="http://schemas.microsoft.com/office/drawing/2014/main" id="{36A72FB8-C240-451E-8FD7-6329313BF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92258FE-6649-42B1-9C87-D6BA777364B1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46" name="직사각형 1">
              <a:extLst>
                <a:ext uri="{FF2B5EF4-FFF2-40B4-BE49-F238E27FC236}">
                  <a16:creationId xmlns="" xmlns:a16="http://schemas.microsoft.com/office/drawing/2014/main" id="{01BED76E-D5F6-4B70-8FC9-E03EDC2ECD72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7" name="그림 12">
              <a:extLst>
                <a:ext uri="{FF2B5EF4-FFF2-40B4-BE49-F238E27FC236}">
                  <a16:creationId xmlns="" xmlns:a16="http://schemas.microsoft.com/office/drawing/2014/main" id="{3DD9DA2D-6402-4EA3-8D05-273815B19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48" name="그림 15">
              <a:extLst>
                <a:ext uri="{FF2B5EF4-FFF2-40B4-BE49-F238E27FC236}">
                  <a16:creationId xmlns="" xmlns:a16="http://schemas.microsoft.com/office/drawing/2014/main" id="{1D260A68-F059-4F29-A76D-8DCD0976E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49" name="Slide Number Placeholder 1">
            <a:extLst>
              <a:ext uri="{FF2B5EF4-FFF2-40B4-BE49-F238E27FC236}">
                <a16:creationId xmlns="" xmlns:a16="http://schemas.microsoft.com/office/drawing/2014/main" id="{436AE129-2DFA-40D4-8053-D3623FA0D1E8}"/>
              </a:ext>
            </a:extLst>
          </p:cNvPr>
          <p:cNvSpPr txBox="1">
            <a:spLocks/>
          </p:cNvSpPr>
          <p:nvPr/>
        </p:nvSpPr>
        <p:spPr>
          <a:xfrm>
            <a:off x="2899402" y="6431951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9163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B2C6D16-E6A9-4077-8E41-6EBEB02D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" y="0"/>
            <a:ext cx="9897192" cy="6875463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1267604" y="1499675"/>
            <a:ext cx="4806573" cy="1569660"/>
            <a:chOff x="1250115" y="1688675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061516" y="168867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134175"/>
              <a:ext cx="4806573" cy="12700"/>
              <a:chOff x="1512582" y="1825408"/>
              <a:chExt cx="4806573" cy="1270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18254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18381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1100360" y="3923363"/>
            <a:ext cx="4806573" cy="1569660"/>
            <a:chOff x="1250115" y="4752523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149975" y="4752523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0C4157BD-07D9-4673-9AC4-7BDA7FA94EF6}"/>
              </a:ext>
            </a:extLst>
          </p:cNvPr>
          <p:cNvSpPr/>
          <p:nvPr/>
        </p:nvSpPr>
        <p:spPr>
          <a:xfrm>
            <a:off x="1084214" y="2420005"/>
            <a:ext cx="497247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b="1" spc="-130" dirty="0">
                <a:latin typeface="+mn-ea"/>
              </a:rPr>
              <a:t>작고 사소하지만 안전상식을 잘 알고 실천할 때</a:t>
            </a:r>
            <a:endParaRPr lang="en-US" altLang="ko-KR" b="1" spc="-130" dirty="0">
              <a:latin typeface="+mn-ea"/>
            </a:endParaRPr>
          </a:p>
          <a:p>
            <a:pPr algn="ctr">
              <a:lnSpc>
                <a:spcPts val="3000"/>
              </a:lnSpc>
            </a:pPr>
            <a:r>
              <a:rPr lang="ko-KR" altLang="en-US" b="1" spc="-130" dirty="0">
                <a:latin typeface="+mn-ea"/>
              </a:rPr>
              <a:t>여러분의 가족과 이웃을 지킬 수 있습니다</a:t>
            </a:r>
            <a:r>
              <a:rPr lang="en-US" altLang="ko-KR" b="1" spc="-130" dirty="0">
                <a:latin typeface="+mn-ea"/>
              </a:rPr>
              <a:t>!</a:t>
            </a:r>
          </a:p>
          <a:p>
            <a:pPr algn="ctr">
              <a:lnSpc>
                <a:spcPts val="3000"/>
              </a:lnSpc>
            </a:pPr>
            <a:endParaRPr lang="en-US" altLang="ko-KR" b="1" spc="-130" dirty="0">
              <a:latin typeface="+mn-ea"/>
            </a:endParaRPr>
          </a:p>
          <a:p>
            <a:pPr algn="ctr">
              <a:lnSpc>
                <a:spcPts val="3000"/>
              </a:lnSpc>
            </a:pPr>
            <a:endParaRPr lang="en-US" altLang="ko-KR" b="1" spc="-130" dirty="0">
              <a:latin typeface="+mn-ea"/>
            </a:endParaRPr>
          </a:p>
          <a:p>
            <a:pPr algn="ctr">
              <a:lnSpc>
                <a:spcPts val="3000"/>
              </a:lnSpc>
            </a:pPr>
            <a:endParaRPr lang="en-US" altLang="ko-KR" b="1" spc="-130" dirty="0"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99" y="1211900"/>
            <a:ext cx="4499802" cy="4477281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9887E60D-E189-4C8A-A108-1EE49D14BCFF}"/>
              </a:ext>
            </a:extLst>
          </p:cNvPr>
          <p:cNvSpPr/>
          <p:nvPr/>
        </p:nvSpPr>
        <p:spPr>
          <a:xfrm>
            <a:off x="1084214" y="3514927"/>
            <a:ext cx="497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화재를 </a:t>
            </a:r>
            <a:r>
              <a:rPr lang="ko-KR" altLang="en-US" sz="2000" b="1" spc="-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예방</a:t>
            </a:r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하는 </a:t>
            </a:r>
            <a:r>
              <a:rPr lang="ko-KR" altLang="en-US" sz="2000" b="1" spc="-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습관</a:t>
            </a:r>
            <a:endParaRPr lang="en-US" altLang="ko-KR" sz="2000" b="1" spc="-13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아무리 강조해도 지나치지 않습니다</a:t>
            </a:r>
            <a:r>
              <a:rPr lang="en-US" altLang="ko-KR" sz="2000" b="1" spc="-130" dirty="0">
                <a:solidFill>
                  <a:schemeClr val="accent1"/>
                </a:solidFill>
                <a:latin typeface="+mn-ea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pic>
          <p:nvPicPr>
            <p:cNvPr id="24" name="그림 18">
              <a:extLst>
                <a:ext uri="{FF2B5EF4-FFF2-40B4-BE49-F238E27FC236}">
                  <a16:creationId xmlns="" xmlns:a16="http://schemas.microsoft.com/office/drawing/2014/main" id="{9968BD3E-AD69-4A80-AC4D-4533139E6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60214" y="5850911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E312BF51-3C07-461F-B1B7-661C7945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25009" y="5850911"/>
              <a:ext cx="541459" cy="824139"/>
            </a:xfrm>
            <a:prstGeom prst="rect">
              <a:avLst/>
            </a:prstGeom>
          </p:spPr>
        </p:pic>
        <p:pic>
          <p:nvPicPr>
            <p:cNvPr id="27" name="그림 17">
              <a:extLst>
                <a:ext uri="{FF2B5EF4-FFF2-40B4-BE49-F238E27FC236}">
                  <a16:creationId xmlns="" xmlns:a16="http://schemas.microsoft.com/office/drawing/2014/main" id="{64CB2517-B25B-4362-9D80-88B60855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28" name="그림 18">
              <a:extLst>
                <a:ext uri="{FF2B5EF4-FFF2-40B4-BE49-F238E27FC236}">
                  <a16:creationId xmlns="" xmlns:a16="http://schemas.microsoft.com/office/drawing/2014/main" id="{5A53970C-4A7D-4E63-97DD-F94A2C102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22EBA25-BB21-4BB1-A0BA-DE75A38BD7D8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2" name="직사각형 1">
              <a:extLst>
                <a:ext uri="{FF2B5EF4-FFF2-40B4-BE49-F238E27FC236}">
                  <a16:creationId xmlns="" xmlns:a16="http://schemas.microsoft.com/office/drawing/2014/main" id="{3A5ED165-6BE3-46A2-8CD6-051370D11081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12">
              <a:extLst>
                <a:ext uri="{FF2B5EF4-FFF2-40B4-BE49-F238E27FC236}">
                  <a16:creationId xmlns="" xmlns:a16="http://schemas.microsoft.com/office/drawing/2014/main" id="{E2E4B096-594A-41C6-AC5C-F20B25288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4" name="그림 15">
              <a:extLst>
                <a:ext uri="{FF2B5EF4-FFF2-40B4-BE49-F238E27FC236}">
                  <a16:creationId xmlns="" xmlns:a16="http://schemas.microsoft.com/office/drawing/2014/main" id="{96EEBA22-EF78-4BCC-A685-99C85321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5" name="직사각형 28">
            <a:extLst>
              <a:ext uri="{FF2B5EF4-FFF2-40B4-BE49-F238E27FC236}">
                <a16:creationId xmlns="" xmlns:a16="http://schemas.microsoft.com/office/drawing/2014/main" id="{A8F303E6-3417-4629-95D8-3FF4F37A9612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7F91AF1B-6B20-4CA8-867A-DD146D0BEFE8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7" name="직사각형 28">
            <a:extLst>
              <a:ext uri="{FF2B5EF4-FFF2-40B4-BE49-F238E27FC236}">
                <a16:creationId xmlns="" xmlns:a16="http://schemas.microsoft.com/office/drawing/2014/main" id="{81F7B140-FDF6-4402-9B04-552CBA5B3F79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="" xmlns:a16="http://schemas.microsoft.com/office/drawing/2014/main" id="{182D9C26-D9B6-4016-A6CE-4A678892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2404" y="6397835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C1CE23AE-2DF9-4072-BCDD-E55BA55C6958}"/>
              </a:ext>
            </a:extLst>
          </p:cNvPr>
          <p:cNvSpPr/>
          <p:nvPr/>
        </p:nvSpPr>
        <p:spPr>
          <a:xfrm>
            <a:off x="2142954" y="3648753"/>
            <a:ext cx="177935" cy="99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F2EE4DD-E09D-4565-8025-B2E811479F7A}"/>
              </a:ext>
            </a:extLst>
          </p:cNvPr>
          <p:cNvSpPr/>
          <p:nvPr/>
        </p:nvSpPr>
        <p:spPr>
          <a:xfrm>
            <a:off x="563863" y="384149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0" name="직사각형 28">
            <a:extLst>
              <a:ext uri="{FF2B5EF4-FFF2-40B4-BE49-F238E27FC236}">
                <a16:creationId xmlns="" xmlns:a16="http://schemas.microsoft.com/office/drawing/2014/main" id="{7FEA6D2C-1DDD-4EA1-A393-2A12C48DD6EB}"/>
              </a:ext>
            </a:extLst>
          </p:cNvPr>
          <p:cNvSpPr/>
          <p:nvPr/>
        </p:nvSpPr>
        <p:spPr>
          <a:xfrm>
            <a:off x="-2112603" y="371479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=""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=""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=""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직사각형 8"/>
          <p:cNvSpPr/>
          <p:nvPr/>
        </p:nvSpPr>
        <p:spPr>
          <a:xfrm>
            <a:off x="1325584" y="333316"/>
            <a:ext cx="494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</a:t>
            </a:r>
            <a:r>
              <a:rPr lang="ko-KR" altLang="en-US" sz="2800" b="1" spc="-30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주택 화재의 원인과 초기진화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=""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5" name="Picture 7">
              <a:extLst>
                <a:ext uri="{FF2B5EF4-FFF2-40B4-BE49-F238E27FC236}">
                  <a16:creationId xmlns=""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=""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0926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3ED6FD-8BED-4DCF-AAAF-785F9CA4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2" name="직사각형 5">
            <a:extLst>
              <a:ext uri="{FF2B5EF4-FFF2-40B4-BE49-F238E27FC236}">
                <a16:creationId xmlns="" xmlns:a16="http://schemas.microsoft.com/office/drawing/2014/main" id="{2FB07B11-9A61-4999-8D0D-10B787664A85}"/>
              </a:ext>
            </a:extLst>
          </p:cNvPr>
          <p:cNvSpPr/>
          <p:nvPr/>
        </p:nvSpPr>
        <p:spPr>
          <a:xfrm>
            <a:off x="2589105" y="1777936"/>
            <a:ext cx="7748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2800" b="1" spc="-150" dirty="0">
                <a:latin typeface="맑은 고딕" panose="020B0503020000020004" pitchFamily="50" charset="-127"/>
              </a:rPr>
              <a:t>주택 화재의 원인과 초기진화</a:t>
            </a:r>
            <a:endParaRPr lang="ko-KR" altLang="en-US" sz="2800" b="1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7">
            <a:extLst>
              <a:ext uri="{FF2B5EF4-FFF2-40B4-BE49-F238E27FC236}">
                <a16:creationId xmlns="" xmlns:a16="http://schemas.microsoft.com/office/drawing/2014/main" id="{8A1F2D11-5C1F-4242-81DD-A4578FCAF113}"/>
              </a:ext>
            </a:extLst>
          </p:cNvPr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C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ontents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 panose="040409050D0802020404" pitchFamily="82" charset="0"/>
              <a:ea typeface="나눔스퀘어 Bold"/>
            </a:endParaRPr>
          </a:p>
        </p:txBody>
      </p:sp>
      <p:cxnSp>
        <p:nvCxnSpPr>
          <p:cNvPr id="17" name="직선 연결선 8">
            <a:extLst>
              <a:ext uri="{FF2B5EF4-FFF2-40B4-BE49-F238E27FC236}">
                <a16:creationId xmlns="" xmlns:a16="http://schemas.microsoft.com/office/drawing/2014/main" id="{967E4E67-5F2B-4D3B-8DAD-36FAE328DF41}"/>
              </a:ext>
            </a:extLst>
          </p:cNvPr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CFB185-26EE-443B-BFE1-60F73B14C1A8}"/>
              </a:ext>
            </a:extLst>
          </p:cNvPr>
          <p:cNvSpPr txBox="1"/>
          <p:nvPr/>
        </p:nvSpPr>
        <p:spPr>
          <a:xfrm>
            <a:off x="2586298" y="1380198"/>
            <a:ext cx="19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5" name="그룹 20">
            <a:extLst>
              <a:ext uri="{FF2B5EF4-FFF2-40B4-BE49-F238E27FC236}">
                <a16:creationId xmlns="" xmlns:a16="http://schemas.microsoft.com/office/drawing/2014/main" id="{EC3F4E21-9296-4430-877F-549A7949D103}"/>
              </a:ext>
            </a:extLst>
          </p:cNvPr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9" name="그림 26">
              <a:extLst>
                <a:ext uri="{FF2B5EF4-FFF2-40B4-BE49-F238E27FC236}">
                  <a16:creationId xmlns="" xmlns:a16="http://schemas.microsoft.com/office/drawing/2014/main" id="{9DD6277D-4EAF-46F1-9364-AF53268F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0" name="그림 27">
              <a:extLst>
                <a:ext uri="{FF2B5EF4-FFF2-40B4-BE49-F238E27FC236}">
                  <a16:creationId xmlns="" xmlns:a16="http://schemas.microsoft.com/office/drawing/2014/main" id="{809EA487-76DD-457A-BCF1-240B82062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1" name="그림 17">
            <a:extLst>
              <a:ext uri="{FF2B5EF4-FFF2-40B4-BE49-F238E27FC236}">
                <a16:creationId xmlns="" xmlns:a16="http://schemas.microsoft.com/office/drawing/2014/main" id="{66E38ABF-B48F-4DA6-BB71-BD65294EF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2" name="그림 18">
            <a:extLst>
              <a:ext uri="{FF2B5EF4-FFF2-40B4-BE49-F238E27FC236}">
                <a16:creationId xmlns="" xmlns:a16="http://schemas.microsoft.com/office/drawing/2014/main" id="{161E14B4-550B-4F33-859F-81F82910B96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6D9DADA-5660-44BE-B557-16429EB65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9808" y="3716165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직사각형 2">
            <a:extLst>
              <a:ext uri="{FF2B5EF4-FFF2-40B4-BE49-F238E27FC236}">
                <a16:creationId xmlns="" xmlns:a16="http://schemas.microsoft.com/office/drawing/2014/main" id="{3ADFEA0D-0A6E-4A6D-A54F-116FC33AA84F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4">
            <a:extLst>
              <a:ext uri="{FF2B5EF4-FFF2-40B4-BE49-F238E27FC236}">
                <a16:creationId xmlns="" xmlns:a16="http://schemas.microsoft.com/office/drawing/2014/main" id="{BA6CD9C2-D305-4FD1-89EF-529B02E9CA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8" name="그림 15">
            <a:extLst>
              <a:ext uri="{FF2B5EF4-FFF2-40B4-BE49-F238E27FC236}">
                <a16:creationId xmlns="" xmlns:a16="http://schemas.microsoft.com/office/drawing/2014/main" id="{24D44287-A0FA-48A7-A78F-83C659E3D0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3" name="직사각형 9">
            <a:extLst>
              <a:ext uri="{FF2B5EF4-FFF2-40B4-BE49-F238E27FC236}">
                <a16:creationId xmlns="" xmlns:a16="http://schemas.microsoft.com/office/drawing/2014/main" id="{03777822-64B2-433E-9EDD-C03215746D41}"/>
              </a:ext>
            </a:extLst>
          </p:cNvPr>
          <p:cNvSpPr/>
          <p:nvPr/>
        </p:nvSpPr>
        <p:spPr>
          <a:xfrm>
            <a:off x="935390" y="2743648"/>
            <a:ext cx="8664380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</a:pP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주택화재의 원인과 위험성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_ 4p</a:t>
            </a:r>
          </a:p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2.   </a:t>
            </a: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연소와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소화의 원리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_ 10p</a:t>
            </a:r>
          </a:p>
        </p:txBody>
      </p:sp>
    </p:spTree>
    <p:extLst>
      <p:ext uri="{BB962C8B-B14F-4D97-AF65-F5344CB8AC3E}">
        <p14:creationId xmlns:p14="http://schemas.microsoft.com/office/powerpoint/2010/main" val="5878777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86A95BF-3DD4-41F1-9198-9587EC200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" y="0"/>
            <a:ext cx="9897192" cy="6875463"/>
          </a:xfrm>
          <a:prstGeom prst="rect">
            <a:avLst/>
          </a:prstGeom>
        </p:spPr>
      </p:pic>
      <p:sp>
        <p:nvSpPr>
          <p:cNvPr id="17" name="직사각형 8">
            <a:extLst>
              <a:ext uri="{FF2B5EF4-FFF2-40B4-BE49-F238E27FC236}">
                <a16:creationId xmlns="" xmlns:a16="http://schemas.microsoft.com/office/drawing/2014/main" id="{5C93A431-0FCD-41E2-8EF4-5E83C4EE7688}"/>
              </a:ext>
            </a:extLst>
          </p:cNvPr>
          <p:cNvSpPr/>
          <p:nvPr/>
        </p:nvSpPr>
        <p:spPr>
          <a:xfrm>
            <a:off x="2581250" y="304283"/>
            <a:ext cx="8035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주택 화재의 원인과 초기진화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5084094-59BA-43BC-840C-33C6BDAC2A69}"/>
              </a:ext>
            </a:extLst>
          </p:cNvPr>
          <p:cNvSpPr/>
          <p:nvPr/>
        </p:nvSpPr>
        <p:spPr>
          <a:xfrm>
            <a:off x="418216" y="319512"/>
            <a:ext cx="1520313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="" xmlns:a16="http://schemas.microsoft.com/office/drawing/2014/main" id="{B54271B0-5DBB-47DD-B9A6-17BCA3207E3A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7">
            <a:extLst>
              <a:ext uri="{FF2B5EF4-FFF2-40B4-BE49-F238E27FC236}">
                <a16:creationId xmlns="" xmlns:a16="http://schemas.microsoft.com/office/drawing/2014/main" id="{2F5D95EA-6DB2-44C1-9707-BFCEC7EC6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="" xmlns:a16="http://schemas.microsoft.com/office/drawing/2014/main" id="{1C590B65-86B7-4F0C-9FA2-CD9D77652E6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3" name="그림 19">
            <a:extLst>
              <a:ext uri="{FF2B5EF4-FFF2-40B4-BE49-F238E27FC236}">
                <a16:creationId xmlns="" xmlns:a16="http://schemas.microsoft.com/office/drawing/2014/main" id="{383D2C77-A945-4B26-B8B1-4D6B01F0343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4" name="그림 20">
            <a:extLst>
              <a:ext uri="{FF2B5EF4-FFF2-40B4-BE49-F238E27FC236}">
                <a16:creationId xmlns="" xmlns:a16="http://schemas.microsoft.com/office/drawing/2014/main" id="{10B7004B-914F-4A23-9E98-88041936BF0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9" name="그림 8">
            <a:extLst>
              <a:ext uri="{FF2B5EF4-FFF2-40B4-BE49-F238E27FC236}">
                <a16:creationId xmlns="" xmlns:a16="http://schemas.microsoft.com/office/drawing/2014/main" id="{ADB4E41F-8668-497F-83AA-CC1AED5DAC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687961" y="613915"/>
            <a:ext cx="6044260" cy="61499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6E3BD97-A0E1-4D5A-B772-22CF43D57EB5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1" name="직사각형 1">
              <a:extLst>
                <a:ext uri="{FF2B5EF4-FFF2-40B4-BE49-F238E27FC236}">
                  <a16:creationId xmlns="" xmlns:a16="http://schemas.microsoft.com/office/drawing/2014/main" id="{B4DB0EBB-FC9F-4F60-BB68-727A277A74A8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12">
              <a:extLst>
                <a:ext uri="{FF2B5EF4-FFF2-40B4-BE49-F238E27FC236}">
                  <a16:creationId xmlns="" xmlns:a16="http://schemas.microsoft.com/office/drawing/2014/main" id="{AF94C1FA-803F-426B-885C-56CD398E0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3" name="그림 15">
              <a:extLst>
                <a:ext uri="{FF2B5EF4-FFF2-40B4-BE49-F238E27FC236}">
                  <a16:creationId xmlns="" xmlns:a16="http://schemas.microsoft.com/office/drawing/2014/main" id="{9DE26034-F74C-4577-AB62-9A495BD20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2787953-C37C-4DFE-A17E-163F01AD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2404" y="6397835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3" name="2020 소방청 취약계층 여성편 02화 (화재이해)주택화재는 왜 발생하고 어떻게 꺼야 할까요">
            <a:hlinkClick r:id="" action="ppaction://media"/>
            <a:extLst>
              <a:ext uri="{FF2B5EF4-FFF2-40B4-BE49-F238E27FC236}">
                <a16:creationId xmlns="" xmlns:a16="http://schemas.microsoft.com/office/drawing/2014/main" id="{7CBF4A6C-A66A-4D0D-A98E-5EF4E2ACBC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46996" y="1693333"/>
            <a:ext cx="551882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29C2FB6-ACB0-4D32-83A2-B332C2AF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62496697-D066-47FD-85A7-3F2355E0B00B}"/>
              </a:ext>
            </a:extLst>
          </p:cNvPr>
          <p:cNvSpPr/>
          <p:nvPr/>
        </p:nvSpPr>
        <p:spPr>
          <a:xfrm>
            <a:off x="872654" y="297424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3ECFB5C-A1E6-4C41-879C-4801DEF8CA8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95" y="1314937"/>
            <a:ext cx="4913516" cy="4504056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864221" y="1329781"/>
            <a:ext cx="4806573" cy="1569660"/>
            <a:chOff x="1250115" y="1979649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120134" y="197964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784682" y="4404380"/>
            <a:ext cx="4806573" cy="1569660"/>
            <a:chOff x="1250115" y="4721141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120134" y="472114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4996C9CC-D97D-4540-B393-BE7558630BDB}"/>
              </a:ext>
            </a:extLst>
          </p:cNvPr>
          <p:cNvSpPr/>
          <p:nvPr/>
        </p:nvSpPr>
        <p:spPr>
          <a:xfrm>
            <a:off x="781271" y="2111901"/>
            <a:ext cx="4972473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latin typeface="+mn-ea"/>
              </a:rPr>
              <a:t>우리나라 전체 화재의 </a:t>
            </a:r>
            <a:r>
              <a:rPr lang="en-US" altLang="ko-KR" sz="2000" b="1" spc="-130" dirty="0">
                <a:latin typeface="+mn-ea"/>
              </a:rPr>
              <a:t>18%, </a:t>
            </a:r>
            <a:r>
              <a:rPr lang="ko-KR" altLang="en-US" sz="2000" b="1" spc="-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주택화재</a:t>
            </a:r>
            <a:r>
              <a:rPr lang="en-US" altLang="ko-KR" sz="2000" b="1" spc="-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  <a:endParaRPr lang="ko-KR" altLang="en-US" sz="2000" b="1" spc="-13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A6FCB69C-9439-457B-AC38-635C0C16A61E}"/>
              </a:ext>
            </a:extLst>
          </p:cNvPr>
          <p:cNvSpPr/>
          <p:nvPr/>
        </p:nvSpPr>
        <p:spPr>
          <a:xfrm>
            <a:off x="776661" y="2754480"/>
            <a:ext cx="4972473" cy="783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화재 </a:t>
            </a:r>
            <a:r>
              <a:rPr lang="ko-KR" altLang="en-US" sz="1600" b="1" spc="-130" dirty="0">
                <a:solidFill>
                  <a:srgbClr val="FF0000"/>
                </a:solidFill>
                <a:latin typeface="+mn-ea"/>
              </a:rPr>
              <a:t>사망자 비율</a:t>
            </a:r>
            <a:r>
              <a:rPr lang="ko-KR" altLang="en-US" sz="1600" b="1" spc="-130" dirty="0">
                <a:latin typeface="+mn-ea"/>
              </a:rPr>
              <a:t>은 전체 중</a:t>
            </a:r>
            <a:endParaRPr lang="en-US" altLang="ko-KR" sz="16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절반에 가까운 </a:t>
            </a:r>
            <a:r>
              <a:rPr lang="en-US" altLang="ko-KR" sz="1600" b="1" spc="-130" dirty="0">
                <a:solidFill>
                  <a:srgbClr val="FF0000"/>
                </a:solidFill>
                <a:latin typeface="+mn-ea"/>
              </a:rPr>
              <a:t>48%</a:t>
            </a:r>
            <a:r>
              <a:rPr lang="ko-KR" altLang="en-US" sz="1600" b="1" spc="-130" dirty="0">
                <a:latin typeface="+mn-ea"/>
              </a:rPr>
              <a:t>를 차지하는 위험한 화재사고</a:t>
            </a:r>
            <a:r>
              <a:rPr lang="en-US" altLang="ko-KR" sz="1600" b="1" spc="-130" dirty="0">
                <a:latin typeface="+mn-ea"/>
              </a:rPr>
              <a:t>!</a:t>
            </a:r>
            <a:endParaRPr lang="ko-KR" altLang="en-US" sz="1600" b="1" spc="-13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36DF111E-CC77-4BF4-9EF5-68E567BAAEE5}"/>
              </a:ext>
            </a:extLst>
          </p:cNvPr>
          <p:cNvSpPr/>
          <p:nvPr/>
        </p:nvSpPr>
        <p:spPr>
          <a:xfrm>
            <a:off x="776662" y="3759673"/>
            <a:ext cx="4972473" cy="115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화재가 발생하면</a:t>
            </a:r>
            <a:r>
              <a:rPr lang="en-US" altLang="ko-KR" sz="1600" b="1" spc="-130" dirty="0">
                <a:latin typeface="+mn-ea"/>
              </a:rPr>
              <a:t>, </a:t>
            </a:r>
            <a:r>
              <a:rPr lang="ko-KR" altLang="en-US" sz="1600" b="1" spc="-130" dirty="0">
                <a:latin typeface="+mn-ea"/>
              </a:rPr>
              <a:t>무작정 불을 끄려 하기 보다는</a:t>
            </a:r>
            <a:endParaRPr lang="en-US" altLang="ko-KR" sz="16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solidFill>
                  <a:schemeClr val="accent1"/>
                </a:solidFill>
                <a:latin typeface="+mn-ea"/>
              </a:rPr>
              <a:t>상황판단을 통해 집 밖으로 대피하고</a:t>
            </a:r>
            <a:endParaRPr lang="en-US" altLang="ko-KR" sz="1600" b="1" spc="-13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 b="1" spc="-130" dirty="0">
                <a:solidFill>
                  <a:schemeClr val="accent1"/>
                </a:solidFill>
                <a:latin typeface="+mn-ea"/>
              </a:rPr>
              <a:t>119</a:t>
            </a:r>
            <a:r>
              <a:rPr lang="ko-KR" altLang="en-US" sz="1600" b="1" spc="-130" dirty="0">
                <a:solidFill>
                  <a:schemeClr val="accent1"/>
                </a:solidFill>
                <a:latin typeface="+mn-ea"/>
              </a:rPr>
              <a:t>에 신고하는 것이 중요</a:t>
            </a:r>
          </a:p>
        </p:txBody>
      </p:sp>
      <p:grpSp>
        <p:nvGrpSpPr>
          <p:cNvPr id="23" name="그룹 6">
            <a:extLst>
              <a:ext uri="{FF2B5EF4-FFF2-40B4-BE49-F238E27FC236}">
                <a16:creationId xmlns="" xmlns:a16="http://schemas.microsoft.com/office/drawing/2014/main" id="{9AFA6BC8-4048-418C-81D8-26D7ABBA73B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4" name="그림 18">
              <a:extLst>
                <a:ext uri="{FF2B5EF4-FFF2-40B4-BE49-F238E27FC236}">
                  <a16:creationId xmlns="" xmlns:a16="http://schemas.microsoft.com/office/drawing/2014/main" id="{CC255815-2560-412C-842B-16691EA62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3262FB6-D8D6-4182-B5D4-E544A9F6E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73BD11AA-7555-4E2D-9757-5FCB593A4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0" name="그림 18">
            <a:extLst>
              <a:ext uri="{FF2B5EF4-FFF2-40B4-BE49-F238E27FC236}">
                <a16:creationId xmlns="" xmlns:a16="http://schemas.microsoft.com/office/drawing/2014/main" id="{79CA3560-88D5-4502-86B3-0B877872B16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53A687D-0474-4B4E-9753-B65CE6C14F97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3" name="직사각형 1">
              <a:extLst>
                <a:ext uri="{FF2B5EF4-FFF2-40B4-BE49-F238E27FC236}">
                  <a16:creationId xmlns="" xmlns:a16="http://schemas.microsoft.com/office/drawing/2014/main" id="{D26E0969-D545-46F4-AF32-AC99A101EAA2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그림 12">
              <a:extLst>
                <a:ext uri="{FF2B5EF4-FFF2-40B4-BE49-F238E27FC236}">
                  <a16:creationId xmlns="" xmlns:a16="http://schemas.microsoft.com/office/drawing/2014/main" id="{C4001E1F-0F3C-45D4-836A-5CFEB4C90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5" name="그림 15">
              <a:extLst>
                <a:ext uri="{FF2B5EF4-FFF2-40B4-BE49-F238E27FC236}">
                  <a16:creationId xmlns="" xmlns:a16="http://schemas.microsoft.com/office/drawing/2014/main" id="{C63287F2-A14D-4F84-908E-A7ACCACF9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1" name="Slide Number Placeholder 1">
            <a:extLst>
              <a:ext uri="{FF2B5EF4-FFF2-40B4-BE49-F238E27FC236}">
                <a16:creationId xmlns="" xmlns:a16="http://schemas.microsoft.com/office/drawing/2014/main" id="{CA12BD12-51A1-4C98-8FA2-FF6ADD55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7170" y="634328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348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29C2FB6-ACB0-4D32-83A2-B332C2AF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" y="0"/>
            <a:ext cx="9897192" cy="6875463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62496697-D066-47FD-85A7-3F2355E0B00B}"/>
              </a:ext>
            </a:extLst>
          </p:cNvPr>
          <p:cNvSpPr/>
          <p:nvPr/>
        </p:nvSpPr>
        <p:spPr>
          <a:xfrm>
            <a:off x="872654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3ECFB5C-A1E6-4C41-879C-4801DEF8CA8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012755" y="5860235"/>
            <a:ext cx="2766219" cy="959305"/>
            <a:chOff x="7000249" y="5715745"/>
            <a:chExt cx="2766219" cy="959305"/>
          </a:xfrm>
        </p:grpSpPr>
        <p:grpSp>
          <p:nvGrpSpPr>
            <p:cNvPr id="23" name="그룹 6">
              <a:extLst>
                <a:ext uri="{FF2B5EF4-FFF2-40B4-BE49-F238E27FC236}">
                  <a16:creationId xmlns="" xmlns:a16="http://schemas.microsoft.com/office/drawing/2014/main" id="{9AFA6BC8-4048-418C-81D8-26D7ABBA73B7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24" name="그림 18">
                <a:extLst>
                  <a:ext uri="{FF2B5EF4-FFF2-40B4-BE49-F238E27FC236}">
                    <a16:creationId xmlns="" xmlns:a16="http://schemas.microsoft.com/office/drawing/2014/main" id="{CC255815-2560-412C-842B-16691EA62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5" name="그림 19">
                <a:extLst>
                  <a:ext uri="{FF2B5EF4-FFF2-40B4-BE49-F238E27FC236}">
                    <a16:creationId xmlns="" xmlns:a16="http://schemas.microsoft.com/office/drawing/2014/main" id="{B3262FB6-D8D6-4182-B5D4-E544A9F6E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6" name="그림 17">
              <a:extLst>
                <a:ext uri="{FF2B5EF4-FFF2-40B4-BE49-F238E27FC236}">
                  <a16:creationId xmlns="" xmlns:a16="http://schemas.microsoft.com/office/drawing/2014/main" id="{73BD11AA-7555-4E2D-9757-5FCB593A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0" name="그림 18">
              <a:extLst>
                <a:ext uri="{FF2B5EF4-FFF2-40B4-BE49-F238E27FC236}">
                  <a16:creationId xmlns="" xmlns:a16="http://schemas.microsoft.com/office/drawing/2014/main" id="{79CA3560-88D5-4502-86B3-0B877872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74" name="그룹 73"/>
          <p:cNvGrpSpPr/>
          <p:nvPr/>
        </p:nvGrpSpPr>
        <p:grpSpPr>
          <a:xfrm>
            <a:off x="1235074" y="1816761"/>
            <a:ext cx="7429501" cy="3721135"/>
            <a:chOff x="457325" y="2549095"/>
            <a:chExt cx="7638926" cy="3711637"/>
          </a:xfrm>
        </p:grpSpPr>
        <p:sp>
          <p:nvSpPr>
            <p:cNvPr id="75" name="자유형 74"/>
            <p:cNvSpPr/>
            <p:nvPr/>
          </p:nvSpPr>
          <p:spPr>
            <a:xfrm>
              <a:off x="2246228" y="3510824"/>
              <a:ext cx="5360428" cy="2316430"/>
            </a:xfrm>
            <a:custGeom>
              <a:avLst/>
              <a:gdLst>
                <a:gd name="connsiteX0" fmla="*/ 0 w 5422900"/>
                <a:gd name="connsiteY0" fmla="*/ 2184400 h 2197100"/>
                <a:gd name="connsiteX1" fmla="*/ 12700 w 5422900"/>
                <a:gd name="connsiteY1" fmla="*/ 0 h 2197100"/>
                <a:gd name="connsiteX2" fmla="*/ 1384300 w 5422900"/>
                <a:gd name="connsiteY2" fmla="*/ 88900 h 2197100"/>
                <a:gd name="connsiteX3" fmla="*/ 2616200 w 5422900"/>
                <a:gd name="connsiteY3" fmla="*/ 38100 h 2197100"/>
                <a:gd name="connsiteX4" fmla="*/ 4076700 w 5422900"/>
                <a:gd name="connsiteY4" fmla="*/ 114300 h 2197100"/>
                <a:gd name="connsiteX5" fmla="*/ 5410200 w 5422900"/>
                <a:gd name="connsiteY5" fmla="*/ 190500 h 2197100"/>
                <a:gd name="connsiteX6" fmla="*/ 5422900 w 5422900"/>
                <a:gd name="connsiteY6" fmla="*/ 2197100 h 2197100"/>
                <a:gd name="connsiteX7" fmla="*/ 0 w 5422900"/>
                <a:gd name="connsiteY7" fmla="*/ 2184400 h 219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2900" h="2197100">
                  <a:moveTo>
                    <a:pt x="0" y="2184400"/>
                  </a:moveTo>
                  <a:cubicBezTo>
                    <a:pt x="4233" y="1456267"/>
                    <a:pt x="8467" y="728133"/>
                    <a:pt x="12700" y="0"/>
                  </a:cubicBezTo>
                  <a:lnTo>
                    <a:pt x="1384300" y="88900"/>
                  </a:lnTo>
                  <a:lnTo>
                    <a:pt x="2616200" y="38100"/>
                  </a:lnTo>
                  <a:lnTo>
                    <a:pt x="4076700" y="114300"/>
                  </a:lnTo>
                  <a:lnTo>
                    <a:pt x="5410200" y="190500"/>
                  </a:lnTo>
                  <a:cubicBezTo>
                    <a:pt x="5414433" y="859367"/>
                    <a:pt x="5418667" y="1528233"/>
                    <a:pt x="5422900" y="2197100"/>
                  </a:cubicBezTo>
                  <a:lnTo>
                    <a:pt x="0" y="21844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1254486" y="5813863"/>
              <a:ext cx="684176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1741" y="5927510"/>
              <a:ext cx="941528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+mj-ea"/>
                  <a:ea typeface="+mj-ea"/>
                </a:rPr>
                <a:t>2015</a:t>
              </a:r>
              <a:r>
                <a:rPr lang="ko-KR" altLang="en-US" sz="1500" dirty="0">
                  <a:latin typeface="+mj-ea"/>
                  <a:ea typeface="+mj-ea"/>
                </a:rPr>
                <a:t>년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112432" y="5927510"/>
              <a:ext cx="1004296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+mj-ea"/>
                  <a:ea typeface="+mj-ea"/>
                </a:rPr>
                <a:t>2016</a:t>
              </a:r>
              <a:r>
                <a:rPr lang="ko-KR" altLang="en-US" sz="1500" dirty="0">
                  <a:latin typeface="+mj-ea"/>
                  <a:ea typeface="+mj-ea"/>
                </a:rPr>
                <a:t>년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43125" y="5940900"/>
              <a:ext cx="979188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+mj-ea"/>
                  <a:ea typeface="+mj-ea"/>
                </a:rPr>
                <a:t>2017</a:t>
              </a:r>
              <a:r>
                <a:rPr lang="ko-KR" altLang="en-US" sz="1500" dirty="0">
                  <a:latin typeface="+mj-ea"/>
                  <a:ea typeface="+mj-ea"/>
                </a:rPr>
                <a:t>년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773816" y="5940900"/>
              <a:ext cx="979188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+mj-ea"/>
                  <a:ea typeface="+mj-ea"/>
                </a:rPr>
                <a:t>2018</a:t>
              </a:r>
              <a:r>
                <a:rPr lang="ko-KR" altLang="en-US" sz="1500" dirty="0">
                  <a:latin typeface="+mj-ea"/>
                  <a:ea typeface="+mj-ea"/>
                </a:rPr>
                <a:t>년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104508" y="5927510"/>
              <a:ext cx="991742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+mj-ea"/>
                  <a:ea typeface="+mj-ea"/>
                </a:rPr>
                <a:t>2019</a:t>
              </a:r>
              <a:r>
                <a:rPr lang="ko-KR" altLang="en-US" sz="1500" dirty="0">
                  <a:latin typeface="+mj-ea"/>
                  <a:ea typeface="+mj-ea"/>
                </a:rPr>
                <a:t>년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57325" y="5465434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1254486" y="5297437"/>
              <a:ext cx="684176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57326" y="4980074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10,000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cxnSp>
          <p:nvCxnSpPr>
            <p:cNvPr id="85" name="직선 연결선 84"/>
            <p:cNvCxnSpPr/>
            <p:nvPr/>
          </p:nvCxnSpPr>
          <p:spPr>
            <a:xfrm>
              <a:off x="1254486" y="4781010"/>
              <a:ext cx="684176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57326" y="4463648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20,000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cxnSp>
          <p:nvCxnSpPr>
            <p:cNvPr id="87" name="직선 연결선 86"/>
            <p:cNvCxnSpPr/>
            <p:nvPr/>
          </p:nvCxnSpPr>
          <p:spPr>
            <a:xfrm>
              <a:off x="1254486" y="4264585"/>
              <a:ext cx="684176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57326" y="3947222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30,000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cxnSp>
          <p:nvCxnSpPr>
            <p:cNvPr id="89" name="직선 연결선 88"/>
            <p:cNvCxnSpPr/>
            <p:nvPr/>
          </p:nvCxnSpPr>
          <p:spPr>
            <a:xfrm>
              <a:off x="1254486" y="3748158"/>
              <a:ext cx="684176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457326" y="3430795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40,000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cxnSp>
          <p:nvCxnSpPr>
            <p:cNvPr id="91" name="직선 연결선 90"/>
            <p:cNvCxnSpPr/>
            <p:nvPr/>
          </p:nvCxnSpPr>
          <p:spPr>
            <a:xfrm>
              <a:off x="1254486" y="3231731"/>
              <a:ext cx="684176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457326" y="2914368"/>
              <a:ext cx="954081" cy="31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dirty="0">
                  <a:latin typeface="+mj-ea"/>
                  <a:ea typeface="+mj-ea"/>
                </a:rPr>
                <a:t>50,000</a:t>
              </a:r>
              <a:endParaRPr lang="ko-KR" altLang="en-US" sz="1500" dirty="0">
                <a:latin typeface="+mj-ea"/>
                <a:ea typeface="+mj-ea"/>
              </a:endParaRPr>
            </a:p>
          </p:txBody>
        </p:sp>
        <p:sp>
          <p:nvSpPr>
            <p:cNvPr id="93" name="자유형 92"/>
            <p:cNvSpPr/>
            <p:nvPr/>
          </p:nvSpPr>
          <p:spPr>
            <a:xfrm>
              <a:off x="2246228" y="3484044"/>
              <a:ext cx="5347874" cy="214236"/>
            </a:xfrm>
            <a:custGeom>
              <a:avLst/>
              <a:gdLst>
                <a:gd name="connsiteX0" fmla="*/ 0 w 5410200"/>
                <a:gd name="connsiteY0" fmla="*/ 12700 h 203200"/>
                <a:gd name="connsiteX1" fmla="*/ 50800 w 5410200"/>
                <a:gd name="connsiteY1" fmla="*/ 0 h 203200"/>
                <a:gd name="connsiteX2" fmla="*/ 1409700 w 5410200"/>
                <a:gd name="connsiteY2" fmla="*/ 114300 h 203200"/>
                <a:gd name="connsiteX3" fmla="*/ 2628900 w 5410200"/>
                <a:gd name="connsiteY3" fmla="*/ 76200 h 203200"/>
                <a:gd name="connsiteX4" fmla="*/ 4076700 w 5410200"/>
                <a:gd name="connsiteY4" fmla="*/ 152400 h 203200"/>
                <a:gd name="connsiteX5" fmla="*/ 5410200 w 5410200"/>
                <a:gd name="connsiteY5" fmla="*/ 203200 h 203200"/>
                <a:gd name="connsiteX6" fmla="*/ 5410200 w 5410200"/>
                <a:gd name="connsiteY6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0200" h="203200">
                  <a:moveTo>
                    <a:pt x="0" y="12700"/>
                  </a:moveTo>
                  <a:lnTo>
                    <a:pt x="50800" y="0"/>
                  </a:lnTo>
                  <a:lnTo>
                    <a:pt x="1409700" y="114300"/>
                  </a:lnTo>
                  <a:lnTo>
                    <a:pt x="2628900" y="76200"/>
                  </a:lnTo>
                  <a:lnTo>
                    <a:pt x="4076700" y="152400"/>
                  </a:lnTo>
                  <a:lnTo>
                    <a:pt x="5410200" y="203200"/>
                  </a:lnTo>
                  <a:lnTo>
                    <a:pt x="5410200" y="20320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4" name="타원 93"/>
            <p:cNvSpPr/>
            <p:nvPr/>
          </p:nvSpPr>
          <p:spPr>
            <a:xfrm>
              <a:off x="2158352" y="3396510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5" name="타원 94"/>
            <p:cNvSpPr/>
            <p:nvPr/>
          </p:nvSpPr>
          <p:spPr>
            <a:xfrm>
              <a:off x="3520428" y="3501159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6" name="타원 95"/>
            <p:cNvSpPr/>
            <p:nvPr/>
          </p:nvSpPr>
          <p:spPr>
            <a:xfrm>
              <a:off x="4744413" y="3444168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7" name="타원 96"/>
            <p:cNvSpPr/>
            <p:nvPr/>
          </p:nvSpPr>
          <p:spPr>
            <a:xfrm>
              <a:off x="6169257" y="3525218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8" name="자유형 97"/>
            <p:cNvSpPr/>
            <p:nvPr/>
          </p:nvSpPr>
          <p:spPr>
            <a:xfrm>
              <a:off x="2246228" y="5144375"/>
              <a:ext cx="5372982" cy="669488"/>
            </a:xfrm>
            <a:custGeom>
              <a:avLst/>
              <a:gdLst>
                <a:gd name="connsiteX0" fmla="*/ 0 w 5435600"/>
                <a:gd name="connsiteY0" fmla="*/ 635000 h 635000"/>
                <a:gd name="connsiteX1" fmla="*/ 0 w 5435600"/>
                <a:gd name="connsiteY1" fmla="*/ 101600 h 635000"/>
                <a:gd name="connsiteX2" fmla="*/ 1397000 w 5435600"/>
                <a:gd name="connsiteY2" fmla="*/ 127000 h 635000"/>
                <a:gd name="connsiteX3" fmla="*/ 2628900 w 5435600"/>
                <a:gd name="connsiteY3" fmla="*/ 101600 h 635000"/>
                <a:gd name="connsiteX4" fmla="*/ 4013200 w 5435600"/>
                <a:gd name="connsiteY4" fmla="*/ 0 h 635000"/>
                <a:gd name="connsiteX5" fmla="*/ 5422900 w 5435600"/>
                <a:gd name="connsiteY5" fmla="*/ 101600 h 635000"/>
                <a:gd name="connsiteX6" fmla="*/ 5435600 w 5435600"/>
                <a:gd name="connsiteY6" fmla="*/ 482600 h 635000"/>
                <a:gd name="connsiteX7" fmla="*/ 5410200 w 5435600"/>
                <a:gd name="connsiteY7" fmla="*/ 635000 h 635000"/>
                <a:gd name="connsiteX8" fmla="*/ 0 w 5435600"/>
                <a:gd name="connsiteY8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5600" h="635000">
                  <a:moveTo>
                    <a:pt x="0" y="635000"/>
                  </a:moveTo>
                  <a:lnTo>
                    <a:pt x="0" y="101600"/>
                  </a:lnTo>
                  <a:lnTo>
                    <a:pt x="1397000" y="127000"/>
                  </a:lnTo>
                  <a:lnTo>
                    <a:pt x="2628900" y="101600"/>
                  </a:lnTo>
                  <a:lnTo>
                    <a:pt x="4013200" y="0"/>
                  </a:lnTo>
                  <a:lnTo>
                    <a:pt x="5422900" y="101600"/>
                  </a:lnTo>
                  <a:lnTo>
                    <a:pt x="5435600" y="482600"/>
                  </a:lnTo>
                  <a:lnTo>
                    <a:pt x="54102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9" name="타원 98"/>
            <p:cNvSpPr/>
            <p:nvPr/>
          </p:nvSpPr>
          <p:spPr>
            <a:xfrm>
              <a:off x="7506226" y="3601164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0" name="자유형 99"/>
            <p:cNvSpPr/>
            <p:nvPr/>
          </p:nvSpPr>
          <p:spPr>
            <a:xfrm>
              <a:off x="2258782" y="5157765"/>
              <a:ext cx="5347874" cy="120508"/>
            </a:xfrm>
            <a:custGeom>
              <a:avLst/>
              <a:gdLst>
                <a:gd name="connsiteX0" fmla="*/ 0 w 5410200"/>
                <a:gd name="connsiteY0" fmla="*/ 88900 h 114300"/>
                <a:gd name="connsiteX1" fmla="*/ 1384300 w 5410200"/>
                <a:gd name="connsiteY1" fmla="*/ 114300 h 114300"/>
                <a:gd name="connsiteX2" fmla="*/ 2616200 w 5410200"/>
                <a:gd name="connsiteY2" fmla="*/ 88900 h 114300"/>
                <a:gd name="connsiteX3" fmla="*/ 4013200 w 5410200"/>
                <a:gd name="connsiteY3" fmla="*/ 0 h 114300"/>
                <a:gd name="connsiteX4" fmla="*/ 5410200 w 5410200"/>
                <a:gd name="connsiteY4" fmla="*/ 101600 h 114300"/>
                <a:gd name="connsiteX5" fmla="*/ 5410200 w 5410200"/>
                <a:gd name="connsiteY5" fmla="*/ 1016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200" h="114300">
                  <a:moveTo>
                    <a:pt x="0" y="88900"/>
                  </a:moveTo>
                  <a:lnTo>
                    <a:pt x="1384300" y="114300"/>
                  </a:lnTo>
                  <a:lnTo>
                    <a:pt x="2616200" y="88900"/>
                  </a:lnTo>
                  <a:lnTo>
                    <a:pt x="4013200" y="0"/>
                  </a:lnTo>
                  <a:lnTo>
                    <a:pt x="5410200" y="101600"/>
                  </a:lnTo>
                  <a:lnTo>
                    <a:pt x="5410200" y="101600"/>
                  </a:lnTo>
                </a:path>
              </a:pathLst>
            </a:custGeom>
            <a:noFill/>
            <a:ln w="28575">
              <a:solidFill>
                <a:srgbClr val="C341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1" name="타원 100"/>
            <p:cNvSpPr/>
            <p:nvPr/>
          </p:nvSpPr>
          <p:spPr>
            <a:xfrm>
              <a:off x="2158352" y="5135295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2" name="타원 101"/>
            <p:cNvSpPr/>
            <p:nvPr/>
          </p:nvSpPr>
          <p:spPr>
            <a:xfrm>
              <a:off x="3520428" y="5152660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3" name="타원 102"/>
            <p:cNvSpPr/>
            <p:nvPr/>
          </p:nvSpPr>
          <p:spPr>
            <a:xfrm>
              <a:off x="4744413" y="5145423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4" name="타원 103"/>
            <p:cNvSpPr/>
            <p:nvPr/>
          </p:nvSpPr>
          <p:spPr>
            <a:xfrm>
              <a:off x="6106489" y="5039394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5" name="타원 104"/>
            <p:cNvSpPr/>
            <p:nvPr/>
          </p:nvSpPr>
          <p:spPr>
            <a:xfrm>
              <a:off x="7506226" y="5145423"/>
              <a:ext cx="188305" cy="2185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grpSp>
          <p:nvGrpSpPr>
            <p:cNvPr id="106" name="그룹 105"/>
            <p:cNvGrpSpPr/>
            <p:nvPr/>
          </p:nvGrpSpPr>
          <p:grpSpPr>
            <a:xfrm>
              <a:off x="5534647" y="2549095"/>
              <a:ext cx="2561604" cy="578745"/>
              <a:chOff x="4496608" y="2762933"/>
              <a:chExt cx="2574379" cy="526660"/>
            </a:xfrm>
          </p:grpSpPr>
          <p:grpSp>
            <p:nvGrpSpPr>
              <p:cNvPr id="108" name="그룹 107"/>
              <p:cNvGrpSpPr/>
              <p:nvPr/>
            </p:nvGrpSpPr>
            <p:grpSpPr>
              <a:xfrm>
                <a:off x="4496608" y="2762933"/>
                <a:ext cx="2574379" cy="263330"/>
                <a:chOff x="4496608" y="2762933"/>
                <a:chExt cx="2574379" cy="263330"/>
              </a:xfrm>
            </p:grpSpPr>
            <p:sp>
              <p:nvSpPr>
                <p:cNvPr id="112" name="직사각형 111"/>
                <p:cNvSpPr/>
                <p:nvPr/>
              </p:nvSpPr>
              <p:spPr>
                <a:xfrm>
                  <a:off x="6556637" y="2808368"/>
                  <a:ext cx="514350" cy="17015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4496608" y="2762933"/>
                  <a:ext cx="2356330" cy="26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300" dirty="0">
                      <a:latin typeface="+mj-ea"/>
                      <a:ea typeface="+mj-ea"/>
                    </a:rPr>
                    <a:t>최근 </a:t>
                  </a:r>
                  <a:r>
                    <a:rPr lang="en-US" altLang="ko-KR" sz="1300" dirty="0">
                      <a:latin typeface="+mj-ea"/>
                      <a:ea typeface="+mj-ea"/>
                    </a:rPr>
                    <a:t>5</a:t>
                  </a:r>
                  <a:r>
                    <a:rPr lang="ko-KR" altLang="en-US" sz="1300" dirty="0">
                      <a:latin typeface="+mj-ea"/>
                      <a:ea typeface="+mj-ea"/>
                    </a:rPr>
                    <a:t>년간 화재발생건수</a:t>
                  </a:r>
                </a:p>
              </p:txBody>
            </p:sp>
          </p:grpSp>
          <p:grpSp>
            <p:nvGrpSpPr>
              <p:cNvPr id="109" name="그룹 108"/>
              <p:cNvGrpSpPr/>
              <p:nvPr/>
            </p:nvGrpSpPr>
            <p:grpSpPr>
              <a:xfrm>
                <a:off x="5054737" y="3026263"/>
                <a:ext cx="2016250" cy="263330"/>
                <a:chOff x="5054737" y="3206371"/>
                <a:chExt cx="2016250" cy="263330"/>
              </a:xfrm>
            </p:grpSpPr>
            <p:sp>
              <p:nvSpPr>
                <p:cNvPr id="110" name="직사각형 109"/>
                <p:cNvSpPr/>
                <p:nvPr/>
              </p:nvSpPr>
              <p:spPr>
                <a:xfrm>
                  <a:off x="6556637" y="3258964"/>
                  <a:ext cx="514350" cy="163925"/>
                </a:xfrm>
                <a:prstGeom prst="rect">
                  <a:avLst/>
                </a:prstGeom>
                <a:solidFill>
                  <a:srgbClr val="E2A2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5054737" y="3206371"/>
                  <a:ext cx="1659599" cy="26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300" dirty="0">
                      <a:solidFill>
                        <a:srgbClr val="C34141"/>
                      </a:solidFill>
                      <a:latin typeface="+mj-ea"/>
                      <a:ea typeface="+mj-ea"/>
                    </a:rPr>
                    <a:t>주택</a:t>
                  </a:r>
                  <a:r>
                    <a:rPr lang="ko-KR" altLang="en-US" sz="1300" dirty="0">
                      <a:latin typeface="+mj-ea"/>
                      <a:ea typeface="+mj-ea"/>
                    </a:rPr>
                    <a:t>화재발생건수</a:t>
                  </a:r>
                </a:p>
              </p:txBody>
            </p:sp>
          </p:grpSp>
        </p:grpSp>
      </p:grpSp>
      <p:sp>
        <p:nvSpPr>
          <p:cNvPr id="2" name="직사각형 1"/>
          <p:cNvSpPr/>
          <p:nvPr/>
        </p:nvSpPr>
        <p:spPr>
          <a:xfrm>
            <a:off x="5506578" y="5533658"/>
            <a:ext cx="49498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-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국가화재정보센터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(</a:t>
            </a:r>
            <a:r>
              <a:rPr lang="en-US" altLang="ko-KR" sz="1200" dirty="0">
                <a:latin typeface="나눔스퀘어_ac Light" panose="020B0600000101010101" pitchFamily="50" charset="-127"/>
                <a:ea typeface="나눔스퀘어_ac Light" panose="020B0600000101010101" pitchFamily="50" charset="-127"/>
                <a:hlinkClick r:id="rId7"/>
              </a:rPr>
              <a:t>www.firedata.go.kr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),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연도별 화재발생통계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7FB28A70-1D8C-4953-8876-4DCAE42C2C25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4" name="직사각형 1">
              <a:extLst>
                <a:ext uri="{FF2B5EF4-FFF2-40B4-BE49-F238E27FC236}">
                  <a16:creationId xmlns="" xmlns:a16="http://schemas.microsoft.com/office/drawing/2014/main" id="{F4B32082-1188-4FD1-9B9B-AF2A2CCC950C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5" name="그림 12">
              <a:extLst>
                <a:ext uri="{FF2B5EF4-FFF2-40B4-BE49-F238E27FC236}">
                  <a16:creationId xmlns="" xmlns:a16="http://schemas.microsoft.com/office/drawing/2014/main" id="{24DFF848-F89D-43D8-8EEE-C898B95A1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56" name="그림 15">
              <a:extLst>
                <a:ext uri="{FF2B5EF4-FFF2-40B4-BE49-F238E27FC236}">
                  <a16:creationId xmlns="" xmlns:a16="http://schemas.microsoft.com/office/drawing/2014/main" id="{B2E25ED2-9821-4007-8B62-C9B93048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EAAE44B-27DB-49FB-9ED5-36FAC9EA6AB6}"/>
              </a:ext>
            </a:extLst>
          </p:cNvPr>
          <p:cNvSpPr/>
          <p:nvPr/>
        </p:nvSpPr>
        <p:spPr>
          <a:xfrm>
            <a:off x="627382" y="1246455"/>
            <a:ext cx="3136129" cy="442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97CBCC7-E2B2-475E-A64E-FF928DEBD09D}"/>
              </a:ext>
            </a:extLst>
          </p:cNvPr>
          <p:cNvSpPr txBox="1"/>
          <p:nvPr/>
        </p:nvSpPr>
        <p:spPr>
          <a:xfrm>
            <a:off x="643596" y="1295166"/>
            <a:ext cx="324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최근 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년간 화재발생 현황</a:t>
            </a:r>
          </a:p>
        </p:txBody>
      </p:sp>
      <p:sp>
        <p:nvSpPr>
          <p:cNvPr id="60" name="Slide Number Placeholder 1">
            <a:extLst>
              <a:ext uri="{FF2B5EF4-FFF2-40B4-BE49-F238E27FC236}">
                <a16:creationId xmlns="" xmlns:a16="http://schemas.microsoft.com/office/drawing/2014/main" id="{14D0F0B5-D628-401D-A184-8A50ECFE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6896" y="6376637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37374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29C2FB6-ACB0-4D32-83A2-B332C2AF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62496697-D066-47FD-85A7-3F2355E0B00B}"/>
              </a:ext>
            </a:extLst>
          </p:cNvPr>
          <p:cNvSpPr/>
          <p:nvPr/>
        </p:nvSpPr>
        <p:spPr>
          <a:xfrm>
            <a:off x="859954" y="2931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3ECFB5C-A1E6-4C41-879C-4801DEF8CA8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23" name="그룹 6">
            <a:extLst>
              <a:ext uri="{FF2B5EF4-FFF2-40B4-BE49-F238E27FC236}">
                <a16:creationId xmlns="" xmlns:a16="http://schemas.microsoft.com/office/drawing/2014/main" id="{9AFA6BC8-4048-418C-81D8-26D7ABBA73B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4" name="그림 18">
              <a:extLst>
                <a:ext uri="{FF2B5EF4-FFF2-40B4-BE49-F238E27FC236}">
                  <a16:creationId xmlns="" xmlns:a16="http://schemas.microsoft.com/office/drawing/2014/main" id="{CC255815-2560-412C-842B-16691EA62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3262FB6-D8D6-4182-B5D4-E544A9F6E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73BD11AA-7555-4E2D-9757-5FCB593A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0" name="그림 18">
            <a:extLst>
              <a:ext uri="{FF2B5EF4-FFF2-40B4-BE49-F238E27FC236}">
                <a16:creationId xmlns="" xmlns:a16="http://schemas.microsoft.com/office/drawing/2014/main" id="{79CA3560-88D5-4502-86B3-0B877872B1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54" name="직사각형 53"/>
          <p:cNvSpPr/>
          <p:nvPr/>
        </p:nvSpPr>
        <p:spPr>
          <a:xfrm>
            <a:off x="5738591" y="5525212"/>
            <a:ext cx="4391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-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국가화재정보센터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(</a:t>
            </a:r>
            <a:r>
              <a:rPr lang="en-US" altLang="ko-KR" sz="1200" dirty="0">
                <a:latin typeface="나눔스퀘어_ac Light" panose="020B0600000101010101" pitchFamily="50" charset="-127"/>
                <a:ea typeface="나눔스퀘어_ac Light" panose="020B0600000101010101" pitchFamily="50" charset="-127"/>
                <a:hlinkClick r:id="rId7"/>
              </a:rPr>
              <a:t>www.firedata.go.kr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),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화재피해통계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930" y="1902240"/>
            <a:ext cx="7573432" cy="36200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6FB2C00-A5AB-4278-A3EB-6E5757B28FCB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15" name="직사각형 1">
              <a:extLst>
                <a:ext uri="{FF2B5EF4-FFF2-40B4-BE49-F238E27FC236}">
                  <a16:creationId xmlns="" xmlns:a16="http://schemas.microsoft.com/office/drawing/2014/main" id="{F07D4A3D-AED6-45DC-9DDC-B6328401E814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그림 12">
              <a:extLst>
                <a:ext uri="{FF2B5EF4-FFF2-40B4-BE49-F238E27FC236}">
                  <a16:creationId xmlns="" xmlns:a16="http://schemas.microsoft.com/office/drawing/2014/main" id="{59207ACD-5A29-48D2-B460-92E010B9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17" name="그림 15">
              <a:extLst>
                <a:ext uri="{FF2B5EF4-FFF2-40B4-BE49-F238E27FC236}">
                  <a16:creationId xmlns="" xmlns:a16="http://schemas.microsoft.com/office/drawing/2014/main" id="{272FE909-BD80-4C12-8EAE-08BB3F1C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7965A31-F6C7-41E0-BCEF-0DDA4427CA0A}"/>
              </a:ext>
            </a:extLst>
          </p:cNvPr>
          <p:cNvSpPr/>
          <p:nvPr/>
        </p:nvSpPr>
        <p:spPr>
          <a:xfrm>
            <a:off x="3570660" y="1325484"/>
            <a:ext cx="3136129" cy="40987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52121E4-FB79-47DB-BF0C-EA6ED9FB983B}"/>
              </a:ext>
            </a:extLst>
          </p:cNvPr>
          <p:cNvSpPr txBox="1"/>
          <p:nvPr/>
        </p:nvSpPr>
        <p:spPr>
          <a:xfrm>
            <a:off x="3695961" y="1342879"/>
            <a:ext cx="324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화재피해 통계분석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사망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="" xmlns:a16="http://schemas.microsoft.com/office/drawing/2014/main" id="{6A7A69BE-86B1-4145-89E1-7105AF9E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11303" y="639932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0534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29C2FB6-ACB0-4D32-83A2-B332C2AF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62496697-D066-47FD-85A7-3F2355E0B00B}"/>
              </a:ext>
            </a:extLst>
          </p:cNvPr>
          <p:cNvSpPr/>
          <p:nvPr/>
        </p:nvSpPr>
        <p:spPr>
          <a:xfrm>
            <a:off x="872654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3ECFB5C-A1E6-4C41-879C-4801DEF8CA8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23" name="그룹 6">
            <a:extLst>
              <a:ext uri="{FF2B5EF4-FFF2-40B4-BE49-F238E27FC236}">
                <a16:creationId xmlns="" xmlns:a16="http://schemas.microsoft.com/office/drawing/2014/main" id="{9AFA6BC8-4048-418C-81D8-26D7ABBA73B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4" name="그림 18">
              <a:extLst>
                <a:ext uri="{FF2B5EF4-FFF2-40B4-BE49-F238E27FC236}">
                  <a16:creationId xmlns="" xmlns:a16="http://schemas.microsoft.com/office/drawing/2014/main" id="{CC255815-2560-412C-842B-16691EA62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3262FB6-D8D6-4182-B5D4-E544A9F6E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73BD11AA-7555-4E2D-9757-5FCB593A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0" name="그림 18">
            <a:extLst>
              <a:ext uri="{FF2B5EF4-FFF2-40B4-BE49-F238E27FC236}">
                <a16:creationId xmlns="" xmlns:a16="http://schemas.microsoft.com/office/drawing/2014/main" id="{79CA3560-88D5-4502-86B3-0B877872B1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54" name="직사각형 53"/>
          <p:cNvSpPr/>
          <p:nvPr/>
        </p:nvSpPr>
        <p:spPr>
          <a:xfrm>
            <a:off x="5606612" y="5499921"/>
            <a:ext cx="4391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-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국가화재정보센터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(</a:t>
            </a:r>
            <a:r>
              <a:rPr lang="en-US" altLang="ko-KR" sz="1200" dirty="0">
                <a:latin typeface="나눔스퀘어_ac Light" panose="020B0600000101010101" pitchFamily="50" charset="-127"/>
                <a:ea typeface="나눔스퀘어_ac Light" panose="020B0600000101010101" pitchFamily="50" charset="-127"/>
                <a:hlinkClick r:id="rId7"/>
              </a:rPr>
              <a:t>www.firedata.go.kr</a:t>
            </a:r>
            <a:r>
              <a:rPr lang="en-US" altLang="ko-KR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), </a:t>
            </a:r>
            <a:r>
              <a:rPr lang="ko-KR" altLang="en-US" sz="1200" b="1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주택화재원인통계</a:t>
            </a:r>
          </a:p>
        </p:txBody>
      </p:sp>
      <p:graphicFrame>
        <p:nvGraphicFramePr>
          <p:cNvPr id="16" name="차트 15"/>
          <p:cNvGraphicFramePr/>
          <p:nvPr>
            <p:extLst>
              <p:ext uri="{D42A27DB-BD31-4B8C-83A1-F6EECF244321}">
                <p14:modId xmlns:p14="http://schemas.microsoft.com/office/powerpoint/2010/main" val="3207703741"/>
              </p:ext>
            </p:extLst>
          </p:nvPr>
        </p:nvGraphicFramePr>
        <p:xfrm>
          <a:off x="1359542" y="2019393"/>
          <a:ext cx="7244855" cy="349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B3D7D11-CD2F-413E-A275-271F773FA14D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14" name="직사각형 1">
              <a:extLst>
                <a:ext uri="{FF2B5EF4-FFF2-40B4-BE49-F238E27FC236}">
                  <a16:creationId xmlns="" xmlns:a16="http://schemas.microsoft.com/office/drawing/2014/main" id="{0CFEB94E-8312-44BB-B9C0-5EBECB5B6247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그림 12">
              <a:extLst>
                <a:ext uri="{FF2B5EF4-FFF2-40B4-BE49-F238E27FC236}">
                  <a16:creationId xmlns="" xmlns:a16="http://schemas.microsoft.com/office/drawing/2014/main" id="{61A3CCBB-0463-435F-8617-EB5153B09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17" name="그림 15">
              <a:extLst>
                <a:ext uri="{FF2B5EF4-FFF2-40B4-BE49-F238E27FC236}">
                  <a16:creationId xmlns="" xmlns:a16="http://schemas.microsoft.com/office/drawing/2014/main" id="{81287FD6-C58C-4DCC-ADEA-FA532662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002A049-EB14-4904-8F51-CB003AC84BA6}"/>
              </a:ext>
            </a:extLst>
          </p:cNvPr>
          <p:cNvSpPr/>
          <p:nvPr/>
        </p:nvSpPr>
        <p:spPr>
          <a:xfrm>
            <a:off x="2387860" y="1454636"/>
            <a:ext cx="5188221" cy="4001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6CFD036-5D87-49E4-AB36-0A312591DA12}"/>
              </a:ext>
            </a:extLst>
          </p:cNvPr>
          <p:cNvSpPr txBox="1"/>
          <p:nvPr/>
        </p:nvSpPr>
        <p:spPr>
          <a:xfrm>
            <a:off x="2481128" y="1455253"/>
            <a:ext cx="531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최근 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8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년간 원인 별 주택화재 발생 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(%)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="" xmlns:a16="http://schemas.microsoft.com/office/drawing/2014/main" id="{A086795B-3AD0-4BC9-A55F-B79D83D20541}"/>
              </a:ext>
            </a:extLst>
          </p:cNvPr>
          <p:cNvSpPr txBox="1">
            <a:spLocks/>
          </p:cNvSpPr>
          <p:nvPr/>
        </p:nvSpPr>
        <p:spPr>
          <a:xfrm>
            <a:off x="2918510" y="6429481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410280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4EE453D-738E-4602-BD88-E8D730A9B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9" name="직사각형 8">
            <a:extLst>
              <a:ext uri="{FF2B5EF4-FFF2-40B4-BE49-F238E27FC236}">
                <a16:creationId xmlns="" xmlns:a16="http://schemas.microsoft.com/office/drawing/2014/main" id="{236C6297-C935-46F4-86F4-3D1F574B32A0}"/>
              </a:ext>
            </a:extLst>
          </p:cNvPr>
          <p:cNvSpPr/>
          <p:nvPr/>
        </p:nvSpPr>
        <p:spPr>
          <a:xfrm>
            <a:off x="872654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7B9A29C-30DD-43CC-AC41-D51564A25CAA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9329A9-9BB5-4F75-8599-578F5740F31E}"/>
              </a:ext>
            </a:extLst>
          </p:cNvPr>
          <p:cNvSpPr txBox="1"/>
          <p:nvPr/>
        </p:nvSpPr>
        <p:spPr>
          <a:xfrm>
            <a:off x="0" y="1549400"/>
            <a:ext cx="989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+mn-ea"/>
              </a:rPr>
              <a:t>“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전기장판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조리기구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온열기구 등</a:t>
            </a:r>
            <a:r>
              <a:rPr lang="ko-KR" altLang="en-US" sz="2000" b="1" dirty="0">
                <a:latin typeface="+mn-ea"/>
              </a:rPr>
              <a:t> 다양한 원인에 의해 발생하는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주택화재</a:t>
            </a:r>
            <a:r>
              <a:rPr lang="en-US" altLang="ko-KR" sz="2000" b="1" dirty="0">
                <a:latin typeface="+mn-ea"/>
              </a:rPr>
              <a:t>”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208BDB-6A3D-4BD7-83D4-C270E0F49ED6}"/>
              </a:ext>
            </a:extLst>
          </p:cNvPr>
          <p:cNvSpPr txBox="1"/>
          <p:nvPr/>
        </p:nvSpPr>
        <p:spPr>
          <a:xfrm>
            <a:off x="115995" y="4369904"/>
            <a:ext cx="9897192" cy="112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latin typeface="+mn-ea"/>
              </a:rPr>
              <a:t>가사노동에 많은 시간을 할애하는 여성</a:t>
            </a:r>
            <a:r>
              <a:rPr lang="en-US" altLang="ko-KR" sz="2400" b="1" dirty="0"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latin typeface="+mn-ea"/>
              </a:rPr>
              <a:t>주택화재 </a:t>
            </a:r>
            <a:r>
              <a:rPr lang="ko-KR" altLang="en-US" sz="2400" b="1" u="sng" dirty="0">
                <a:solidFill>
                  <a:srgbClr val="FF0000"/>
                </a:solidFill>
                <a:latin typeface="+mn-ea"/>
              </a:rPr>
              <a:t>발생</a:t>
            </a:r>
            <a:r>
              <a:rPr lang="ko-KR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원인</a:t>
            </a:r>
            <a:r>
              <a:rPr lang="ko-KR" altLang="en-US" sz="2400" b="1" dirty="0">
                <a:latin typeface="+mn-ea"/>
              </a:rPr>
              <a:t>과</a:t>
            </a:r>
            <a:r>
              <a:rPr lang="ko-KR" altLang="en-US" sz="2400" b="1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ko-KR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대처방법</a:t>
            </a:r>
            <a:r>
              <a:rPr lang="ko-KR" altLang="en-US" sz="2400" b="1" dirty="0">
                <a:latin typeface="+mn-ea"/>
              </a:rPr>
              <a:t>을 알아 두는 것이 중요</a:t>
            </a:r>
            <a:r>
              <a:rPr lang="en-US" altLang="ko-KR" sz="2400" b="1" dirty="0">
                <a:latin typeface="+mn-ea"/>
              </a:rPr>
              <a:t>!</a:t>
            </a:r>
            <a:endParaRPr lang="ko-KR" altLang="en-US" sz="2400" b="1" dirty="0"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3B844F9C-FA59-4A78-BD17-077595D9AA60}"/>
              </a:ext>
            </a:extLst>
          </p:cNvPr>
          <p:cNvGrpSpPr/>
          <p:nvPr/>
        </p:nvGrpSpPr>
        <p:grpSpPr>
          <a:xfrm>
            <a:off x="812004" y="2204303"/>
            <a:ext cx="2668489" cy="2179744"/>
            <a:chOff x="812004" y="2710905"/>
            <a:chExt cx="2668489" cy="1931607"/>
          </a:xfrm>
        </p:grpSpPr>
        <p:pic>
          <p:nvPicPr>
            <p:cNvPr id="20" name="그림 19" descr="기차, 연기, 트랙, 스팀이(가) 표시된 사진&#10;&#10;자동 생성된 설명">
              <a:extLst>
                <a:ext uri="{FF2B5EF4-FFF2-40B4-BE49-F238E27FC236}">
                  <a16:creationId xmlns="" xmlns:a16="http://schemas.microsoft.com/office/drawing/2014/main" id="{7271067C-BC73-4F84-B729-32BC0F5E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04" y="2710905"/>
              <a:ext cx="2668488" cy="14992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39F8D5B-7F8E-4C0B-B669-C67B645726A0}"/>
                </a:ext>
              </a:extLst>
            </p:cNvPr>
            <p:cNvSpPr txBox="1"/>
            <p:nvPr/>
          </p:nvSpPr>
          <p:spPr>
            <a:xfrm>
              <a:off x="812004" y="4273180"/>
              <a:ext cx="266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경기도 양평 단독주택 화재</a:t>
              </a:r>
              <a:endParaRPr lang="ko-KR" altLang="en-US" sz="1200" b="1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0D25CC1F-8369-4C79-9DC3-3EE189917D77}"/>
              </a:ext>
            </a:extLst>
          </p:cNvPr>
          <p:cNvGrpSpPr/>
          <p:nvPr/>
        </p:nvGrpSpPr>
        <p:grpSpPr>
          <a:xfrm>
            <a:off x="3614352" y="2204303"/>
            <a:ext cx="2668489" cy="2179743"/>
            <a:chOff x="3614352" y="2710906"/>
            <a:chExt cx="2668489" cy="1931606"/>
          </a:xfrm>
        </p:grpSpPr>
        <p:pic>
          <p:nvPicPr>
            <p:cNvPr id="13" name="그림 12" descr="건물, 불, 어두운, 방이(가) 표시된 사진&#10;&#10;자동 생성된 설명">
              <a:extLst>
                <a:ext uri="{FF2B5EF4-FFF2-40B4-BE49-F238E27FC236}">
                  <a16:creationId xmlns="" xmlns:a16="http://schemas.microsoft.com/office/drawing/2014/main" id="{FE2A2444-9F2A-40E1-8816-A32FF685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352" y="2710906"/>
              <a:ext cx="2668488" cy="14992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684B0E7-A8BC-45EF-B3CF-78C2E6DEA67F}"/>
                </a:ext>
              </a:extLst>
            </p:cNvPr>
            <p:cNvSpPr txBox="1"/>
            <p:nvPr/>
          </p:nvSpPr>
          <p:spPr>
            <a:xfrm>
              <a:off x="3614352" y="4273180"/>
              <a:ext cx="266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경남 밀양 단독주택 화재</a:t>
              </a:r>
              <a:endParaRPr lang="ko-KR" altLang="en-US" sz="1200" b="1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58EB2A3E-35BE-4FEF-A4BB-DC1BD51A2F6E}"/>
              </a:ext>
            </a:extLst>
          </p:cNvPr>
          <p:cNvGrpSpPr/>
          <p:nvPr/>
        </p:nvGrpSpPr>
        <p:grpSpPr>
          <a:xfrm>
            <a:off x="6416700" y="2204303"/>
            <a:ext cx="2670946" cy="2179744"/>
            <a:chOff x="6416700" y="2710905"/>
            <a:chExt cx="2670946" cy="1931607"/>
          </a:xfrm>
        </p:grpSpPr>
        <p:pic>
          <p:nvPicPr>
            <p:cNvPr id="17" name="그림 16" descr="건물, 불, 방, 옅은이(가) 표시된 사진&#10;&#10;자동 생성된 설명">
              <a:extLst>
                <a:ext uri="{FF2B5EF4-FFF2-40B4-BE49-F238E27FC236}">
                  <a16:creationId xmlns="" xmlns:a16="http://schemas.microsoft.com/office/drawing/2014/main" id="{1FC6F51E-479A-4F56-8649-6A636D2BF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27"/>
            <a:stretch/>
          </p:blipFill>
          <p:spPr>
            <a:xfrm>
              <a:off x="6419158" y="2710905"/>
              <a:ext cx="2668488" cy="14992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E6455E6-E1AF-4BB0-840F-2CA3E8989B16}"/>
                </a:ext>
              </a:extLst>
            </p:cNvPr>
            <p:cNvSpPr txBox="1"/>
            <p:nvPr/>
          </p:nvSpPr>
          <p:spPr>
            <a:xfrm>
              <a:off x="6416700" y="4273180"/>
              <a:ext cx="266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충남 서천 주택 화재</a:t>
              </a:r>
              <a:endParaRPr lang="ko-KR" altLang="en-US" sz="1200" b="1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21" name="그룹 6">
            <a:extLst>
              <a:ext uri="{FF2B5EF4-FFF2-40B4-BE49-F238E27FC236}">
                <a16:creationId xmlns="" xmlns:a16="http://schemas.microsoft.com/office/drawing/2014/main" id="{3411C471-DC3B-4D48-82B8-78F2B632D688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5" name="그림 18">
              <a:extLst>
                <a:ext uri="{FF2B5EF4-FFF2-40B4-BE49-F238E27FC236}">
                  <a16:creationId xmlns="" xmlns:a16="http://schemas.microsoft.com/office/drawing/2014/main" id="{E93283CB-BDE9-40CD-AF91-2739FEBBD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6" name="그림 19">
              <a:extLst>
                <a:ext uri="{FF2B5EF4-FFF2-40B4-BE49-F238E27FC236}">
                  <a16:creationId xmlns="" xmlns:a16="http://schemas.microsoft.com/office/drawing/2014/main" id="{B406BC99-A9AD-4C96-8BB5-434C63B13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>
            <a:extLst>
              <a:ext uri="{FF2B5EF4-FFF2-40B4-BE49-F238E27FC236}">
                <a16:creationId xmlns="" xmlns:a16="http://schemas.microsoft.com/office/drawing/2014/main" id="{407B639B-1017-4441-8B8D-60E68BD7D1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1" name="그림 18">
            <a:extLst>
              <a:ext uri="{FF2B5EF4-FFF2-40B4-BE49-F238E27FC236}">
                <a16:creationId xmlns="" xmlns:a16="http://schemas.microsoft.com/office/drawing/2014/main" id="{37BFE8FB-1809-4EE3-9DCB-4A1F066BBA0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EDE9A7-5F38-4687-A1A3-E16452AEC73B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4" name="직사각형 1">
              <a:extLst>
                <a:ext uri="{FF2B5EF4-FFF2-40B4-BE49-F238E27FC236}">
                  <a16:creationId xmlns="" xmlns:a16="http://schemas.microsoft.com/office/drawing/2014/main" id="{048C1B39-EE5A-40C8-A60F-7340BB16FBEC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그림 12">
              <a:extLst>
                <a:ext uri="{FF2B5EF4-FFF2-40B4-BE49-F238E27FC236}">
                  <a16:creationId xmlns="" xmlns:a16="http://schemas.microsoft.com/office/drawing/2014/main" id="{69C61E5E-6661-410C-898C-C1B9246EF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6" name="그림 15">
              <a:extLst>
                <a:ext uri="{FF2B5EF4-FFF2-40B4-BE49-F238E27FC236}">
                  <a16:creationId xmlns="" xmlns:a16="http://schemas.microsoft.com/office/drawing/2014/main" id="{952EF3DF-ADC7-4936-8DB6-A8DB2BB6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7" name="Slide Number Placeholder 1">
            <a:extLst>
              <a:ext uri="{FF2B5EF4-FFF2-40B4-BE49-F238E27FC236}">
                <a16:creationId xmlns="" xmlns:a16="http://schemas.microsoft.com/office/drawing/2014/main" id="{313E99D2-0077-4095-AD81-286F2709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7170" y="6361898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7041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5621BE-7870-4825-8164-CBC0E73A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화살표: 오른쪽 14">
            <a:extLst>
              <a:ext uri="{FF2B5EF4-FFF2-40B4-BE49-F238E27FC236}">
                <a16:creationId xmlns="" xmlns:a16="http://schemas.microsoft.com/office/drawing/2014/main" id="{2BD9C3D9-C77B-49F7-9D95-C93D2E3B0D67}"/>
              </a:ext>
            </a:extLst>
          </p:cNvPr>
          <p:cNvSpPr/>
          <p:nvPr/>
        </p:nvSpPr>
        <p:spPr>
          <a:xfrm>
            <a:off x="4766322" y="2814831"/>
            <a:ext cx="400560" cy="36506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806949A1-9F0E-4988-8196-9D2857F5EB64}"/>
              </a:ext>
            </a:extLst>
          </p:cNvPr>
          <p:cNvGrpSpPr/>
          <p:nvPr/>
        </p:nvGrpSpPr>
        <p:grpSpPr>
          <a:xfrm>
            <a:off x="1125909" y="2046175"/>
            <a:ext cx="3420534" cy="2497601"/>
            <a:chOff x="1258358" y="2757794"/>
            <a:chExt cx="3420534" cy="2497601"/>
          </a:xfrm>
        </p:grpSpPr>
        <p:pic>
          <p:nvPicPr>
            <p:cNvPr id="7" name="그림 6" descr="앉아있는, 고양이, 작은, 하얀색이(가) 표시된 사진&#10;&#10;자동 생성된 설명">
              <a:extLst>
                <a:ext uri="{FF2B5EF4-FFF2-40B4-BE49-F238E27FC236}">
                  <a16:creationId xmlns="" xmlns:a16="http://schemas.microsoft.com/office/drawing/2014/main" id="{C7B32C60-5814-4BE7-8886-8FFE38679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9" t="11376" r="9514" b="9105"/>
            <a:stretch/>
          </p:blipFill>
          <p:spPr>
            <a:xfrm>
              <a:off x="1407583" y="2757794"/>
              <a:ext cx="3122084" cy="17224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4906D2E-19B0-443E-8C82-641A2DF83148}"/>
                </a:ext>
              </a:extLst>
            </p:cNvPr>
            <p:cNvSpPr txBox="1"/>
            <p:nvPr/>
          </p:nvSpPr>
          <p:spPr>
            <a:xfrm>
              <a:off x="1258358" y="4670620"/>
              <a:ext cx="3420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가연성 물질에 의해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1600" b="1" dirty="0">
                  <a:solidFill>
                    <a:srgbClr val="FF0000"/>
                  </a:solidFill>
                  <a:latin typeface="+mn-ea"/>
                </a:rPr>
                <a:t>빠르게 번지는 불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969913C0-219D-46FE-8DB4-560BC5735FE7}"/>
              </a:ext>
            </a:extLst>
          </p:cNvPr>
          <p:cNvGrpSpPr/>
          <p:nvPr/>
        </p:nvGrpSpPr>
        <p:grpSpPr>
          <a:xfrm>
            <a:off x="5354984" y="2076227"/>
            <a:ext cx="3420534" cy="2497600"/>
            <a:chOff x="5220758" y="2757795"/>
            <a:chExt cx="3420534" cy="2497600"/>
          </a:xfrm>
        </p:grpSpPr>
        <p:pic>
          <p:nvPicPr>
            <p:cNvPr id="11" name="그림 10" descr="건물, 벽난로, 창문, 불이(가) 표시된 사진&#10;&#10;자동 생성된 설명">
              <a:extLst>
                <a:ext uri="{FF2B5EF4-FFF2-40B4-BE49-F238E27FC236}">
                  <a16:creationId xmlns="" xmlns:a16="http://schemas.microsoft.com/office/drawing/2014/main" id="{935277A6-638E-4466-B627-D6E915E6A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9" t="11528" r="9429" b="8953"/>
            <a:stretch/>
          </p:blipFill>
          <p:spPr>
            <a:xfrm>
              <a:off x="5369983" y="2757795"/>
              <a:ext cx="3122084" cy="17224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B1A4FE6-A8E3-4BFF-980D-BAE74FB371C9}"/>
                </a:ext>
              </a:extLst>
            </p:cNvPr>
            <p:cNvSpPr txBox="1"/>
            <p:nvPr/>
          </p:nvSpPr>
          <p:spPr>
            <a:xfrm>
              <a:off x="5220758" y="4670620"/>
              <a:ext cx="3420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가연성 물질에 불이 붙으면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en-US" altLang="ko-KR" sz="1600" b="1" dirty="0">
                  <a:solidFill>
                    <a:srgbClr val="FF0000"/>
                  </a:solidFill>
                  <a:latin typeface="+mn-ea"/>
                </a:rPr>
                <a:t>5</a:t>
              </a:r>
              <a:r>
                <a:rPr lang="ko-KR" altLang="en-US" sz="1600" b="1" dirty="0">
                  <a:solidFill>
                    <a:srgbClr val="FF0000"/>
                  </a:solidFill>
                  <a:latin typeface="+mn-ea"/>
                </a:rPr>
                <a:t>분여 만에 실내가 전소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E74910-C3D1-4DB0-8CC3-6EAD66528DA3}"/>
              </a:ext>
            </a:extLst>
          </p:cNvPr>
          <p:cNvSpPr txBox="1"/>
          <p:nvPr/>
        </p:nvSpPr>
        <p:spPr>
          <a:xfrm>
            <a:off x="200893" y="4769475"/>
            <a:ext cx="9898421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spc="-150" dirty="0">
                <a:latin typeface="+mn-ea"/>
              </a:rPr>
              <a:t>소파 같은 가구에 불이 옮겨 붙어 확산하는 것도</a:t>
            </a:r>
            <a:endParaRPr lang="en-US" altLang="ko-KR" sz="2000" b="1" spc="-15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spc="-150" dirty="0">
                <a:solidFill>
                  <a:srgbClr val="002060"/>
                </a:solidFill>
                <a:latin typeface="+mn-ea"/>
              </a:rPr>
              <a:t>일반적인 </a:t>
            </a:r>
            <a:r>
              <a:rPr lang="ko-KR" altLang="en-US" sz="2000" b="1" spc="-150" dirty="0">
                <a:solidFill>
                  <a:srgbClr val="FF0000"/>
                </a:solidFill>
                <a:latin typeface="+mn-ea"/>
              </a:rPr>
              <a:t>주택화재</a:t>
            </a:r>
            <a:r>
              <a:rPr lang="ko-KR" altLang="en-US" sz="2000" b="1" spc="-150" dirty="0">
                <a:solidFill>
                  <a:srgbClr val="002060"/>
                </a:solidFill>
                <a:latin typeface="+mn-ea"/>
              </a:rPr>
              <a:t>의 흔한 사례</a:t>
            </a:r>
          </a:p>
        </p:txBody>
      </p:sp>
      <p:sp>
        <p:nvSpPr>
          <p:cNvPr id="27" name="직사각형 8">
            <a:extLst>
              <a:ext uri="{FF2B5EF4-FFF2-40B4-BE49-F238E27FC236}">
                <a16:creationId xmlns="" xmlns:a16="http://schemas.microsoft.com/office/drawing/2014/main" id="{E0FA376A-4812-4BDC-A10D-6665104353A7}"/>
              </a:ext>
            </a:extLst>
          </p:cNvPr>
          <p:cNvSpPr/>
          <p:nvPr/>
        </p:nvSpPr>
        <p:spPr>
          <a:xfrm>
            <a:off x="872654" y="3185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주택 화재의 원인과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6AF9765-2F3A-43B3-8D21-2F6E0143B9B5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18" name="그룹 6">
            <a:extLst>
              <a:ext uri="{FF2B5EF4-FFF2-40B4-BE49-F238E27FC236}">
                <a16:creationId xmlns="" xmlns:a16="http://schemas.microsoft.com/office/drawing/2014/main" id="{AAAE5C06-FDE9-4D9A-B4BA-A91445F5E8E3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>
              <a:extLst>
                <a:ext uri="{FF2B5EF4-FFF2-40B4-BE49-F238E27FC236}">
                  <a16:creationId xmlns="" xmlns:a16="http://schemas.microsoft.com/office/drawing/2014/main" id="{BDFCC17C-9532-4075-88E2-A9F2077D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="" xmlns:a16="http://schemas.microsoft.com/office/drawing/2014/main" id="{DA15D3BD-30A5-46AD-A1E8-FEB599CB7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>
            <a:extLst>
              <a:ext uri="{FF2B5EF4-FFF2-40B4-BE49-F238E27FC236}">
                <a16:creationId xmlns="" xmlns:a16="http://schemas.microsoft.com/office/drawing/2014/main" id="{03FE61EC-902A-449B-A423-D71F23084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>
            <a:extLst>
              <a:ext uri="{FF2B5EF4-FFF2-40B4-BE49-F238E27FC236}">
                <a16:creationId xmlns="" xmlns:a16="http://schemas.microsoft.com/office/drawing/2014/main" id="{6EC46444-D585-4470-A8E7-25087F95CC3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EB38EE5-436D-4E24-A4E4-2D678BFB987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2" name="직사각형 1">
              <a:extLst>
                <a:ext uri="{FF2B5EF4-FFF2-40B4-BE49-F238E27FC236}">
                  <a16:creationId xmlns="" xmlns:a16="http://schemas.microsoft.com/office/drawing/2014/main" id="{42026C53-B0A0-4E56-9311-D1B39D981701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12">
              <a:extLst>
                <a:ext uri="{FF2B5EF4-FFF2-40B4-BE49-F238E27FC236}">
                  <a16:creationId xmlns="" xmlns:a16="http://schemas.microsoft.com/office/drawing/2014/main" id="{57F27B7D-B6E8-4898-930E-D5A7AE689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4" name="그림 15">
              <a:extLst>
                <a:ext uri="{FF2B5EF4-FFF2-40B4-BE49-F238E27FC236}">
                  <a16:creationId xmlns="" xmlns:a16="http://schemas.microsoft.com/office/drawing/2014/main" id="{21594DC5-4FB8-489A-81B9-C720DC089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5" name="Slide Number Placeholder 1">
            <a:extLst>
              <a:ext uri="{FF2B5EF4-FFF2-40B4-BE49-F238E27FC236}">
                <a16:creationId xmlns="" xmlns:a16="http://schemas.microsoft.com/office/drawing/2014/main" id="{574DEDF7-9B34-486B-A7E9-9F25CABBE07A}"/>
              </a:ext>
            </a:extLst>
          </p:cNvPr>
          <p:cNvSpPr txBox="1">
            <a:spLocks/>
          </p:cNvSpPr>
          <p:nvPr/>
        </p:nvSpPr>
        <p:spPr>
          <a:xfrm>
            <a:off x="2922683" y="6409189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6" name="직사각형 4">
            <a:extLst>
              <a:ext uri="{FF2B5EF4-FFF2-40B4-BE49-F238E27FC236}">
                <a16:creationId xmlns="" xmlns:a16="http://schemas.microsoft.com/office/drawing/2014/main" id="{8E4F618C-EA44-46FB-BFF5-A46CE41CA3E6}"/>
              </a:ext>
            </a:extLst>
          </p:cNvPr>
          <p:cNvSpPr/>
          <p:nvPr/>
        </p:nvSpPr>
        <p:spPr>
          <a:xfrm>
            <a:off x="796954" y="1652718"/>
            <a:ext cx="8179265" cy="3076092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직사각형 26">
            <a:extLst>
              <a:ext uri="{FF2B5EF4-FFF2-40B4-BE49-F238E27FC236}">
                <a16:creationId xmlns="" xmlns:a16="http://schemas.microsoft.com/office/drawing/2014/main" id="{9934E0BE-76EA-4F24-8839-48D39DEA905F}"/>
              </a:ext>
            </a:extLst>
          </p:cNvPr>
          <p:cNvSpPr/>
          <p:nvPr/>
        </p:nvSpPr>
        <p:spPr>
          <a:xfrm>
            <a:off x="3688084" y="1379803"/>
            <a:ext cx="23557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2000" b="1" spc="-15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주택화재 연소실험</a:t>
            </a:r>
          </a:p>
        </p:txBody>
      </p:sp>
    </p:spTree>
    <p:extLst>
      <p:ext uri="{BB962C8B-B14F-4D97-AF65-F5344CB8AC3E}">
        <p14:creationId xmlns:p14="http://schemas.microsoft.com/office/powerpoint/2010/main" val="3634614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3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1625</TotalTime>
  <Words>421</Words>
  <Application>Microsoft Macintosh PowerPoint</Application>
  <PresentationFormat>사용자 지정</PresentationFormat>
  <Paragraphs>115</Paragraphs>
  <Slides>14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나눔스퀘어 Bold</vt:lpstr>
      <vt:lpstr>나눔스퀘어_ac Light</vt:lpstr>
      <vt:lpstr>맑은 고딕</vt:lpstr>
      <vt:lpstr>Calibri</vt:lpstr>
      <vt:lpstr>Calibri Light</vt:lpstr>
      <vt:lpstr>HY견고딕</vt:lpstr>
      <vt:lpstr>Stencil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Microsoft Office 사용자</cp:lastModifiedBy>
  <cp:revision>135</cp:revision>
  <dcterms:created xsi:type="dcterms:W3CDTF">2019-12-24T06:56:25Z</dcterms:created>
  <dcterms:modified xsi:type="dcterms:W3CDTF">2020-04-30T23:20:17Z</dcterms:modified>
</cp:coreProperties>
</file>